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61" r:id="rId2"/>
    <p:sldId id="262" r:id="rId3"/>
    <p:sldId id="263" r:id="rId4"/>
    <p:sldId id="265" r:id="rId5"/>
    <p:sldId id="264" r:id="rId6"/>
    <p:sldId id="266" r:id="rId7"/>
    <p:sldId id="277" r:id="rId8"/>
    <p:sldId id="268" r:id="rId9"/>
    <p:sldId id="269" r:id="rId10"/>
    <p:sldId id="270" r:id="rId11"/>
    <p:sldId id="271" r:id="rId12"/>
    <p:sldId id="272" r:id="rId13"/>
    <p:sldId id="273" r:id="rId14"/>
    <p:sldId id="274" r:id="rId15"/>
    <p:sldId id="275" r:id="rId16"/>
    <p:sldId id="299" r:id="rId17"/>
    <p:sldId id="303" r:id="rId18"/>
    <p:sldId id="276" r:id="rId19"/>
    <p:sldId id="304" r:id="rId20"/>
    <p:sldId id="279" r:id="rId21"/>
    <p:sldId id="280" r:id="rId22"/>
    <p:sldId id="306" r:id="rId23"/>
    <p:sldId id="281" r:id="rId24"/>
    <p:sldId id="282" r:id="rId25"/>
    <p:sldId id="283" r:id="rId26"/>
    <p:sldId id="284" r:id="rId27"/>
    <p:sldId id="30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5E0DB4-FD36-40CF-BF75-A1832CA7B06A}" v="13" dt="2023-08-07T15:24:20.9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33" autoAdjust="0"/>
  </p:normalViewPr>
  <p:slideViewPr>
    <p:cSldViewPr snapToGrid="0">
      <p:cViewPr varScale="1">
        <p:scale>
          <a:sx n="82" d="100"/>
          <a:sy n="82" d="100"/>
        </p:scale>
        <p:origin x="366" y="4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nh binh pham" userId="e70041608a294ccb" providerId="LiveId" clId="{8D5E0DB4-FD36-40CF-BF75-A1832CA7B06A}"/>
    <pc:docChg chg="undo custSel addSld delSld modSld">
      <pc:chgData name="thanh binh pham" userId="e70041608a294ccb" providerId="LiveId" clId="{8D5E0DB4-FD36-40CF-BF75-A1832CA7B06A}" dt="2023-08-07T15:24:53.097" v="96" actId="403"/>
      <pc:docMkLst>
        <pc:docMk/>
      </pc:docMkLst>
      <pc:sldChg chg="delSp modSp mod">
        <pc:chgData name="thanh binh pham" userId="e70041608a294ccb" providerId="LiveId" clId="{8D5E0DB4-FD36-40CF-BF75-A1832CA7B06A}" dt="2023-08-07T00:54:12.504" v="15" actId="403"/>
        <pc:sldMkLst>
          <pc:docMk/>
          <pc:sldMk cId="0" sldId="261"/>
        </pc:sldMkLst>
        <pc:spChg chg="mod">
          <ac:chgData name="thanh binh pham" userId="e70041608a294ccb" providerId="LiveId" clId="{8D5E0DB4-FD36-40CF-BF75-A1832CA7B06A}" dt="2023-08-07T00:54:12.504" v="15" actId="403"/>
          <ac:spMkLst>
            <pc:docMk/>
            <pc:sldMk cId="0" sldId="261"/>
            <ac:spMk id="2" creationId="{00000000-0000-0000-0000-000000000000}"/>
          </ac:spMkLst>
        </pc:spChg>
        <pc:spChg chg="del mod">
          <ac:chgData name="thanh binh pham" userId="e70041608a294ccb" providerId="LiveId" clId="{8D5E0DB4-FD36-40CF-BF75-A1832CA7B06A}" dt="2023-08-07T00:53:41.573" v="2" actId="478"/>
          <ac:spMkLst>
            <pc:docMk/>
            <pc:sldMk cId="0" sldId="261"/>
            <ac:spMk id="3" creationId="{00000000-0000-0000-0000-000000000000}"/>
          </ac:spMkLst>
        </pc:spChg>
      </pc:sldChg>
      <pc:sldChg chg="delSp modSp mod">
        <pc:chgData name="thanh binh pham" userId="e70041608a294ccb" providerId="LiveId" clId="{8D5E0DB4-FD36-40CF-BF75-A1832CA7B06A}" dt="2023-08-07T15:17:06.594" v="26" actId="1076"/>
        <pc:sldMkLst>
          <pc:docMk/>
          <pc:sldMk cId="0" sldId="263"/>
        </pc:sldMkLst>
        <pc:spChg chg="mod">
          <ac:chgData name="thanh binh pham" userId="e70041608a294ccb" providerId="LiveId" clId="{8D5E0DB4-FD36-40CF-BF75-A1832CA7B06A}" dt="2023-08-07T15:17:06.594" v="26" actId="1076"/>
          <ac:spMkLst>
            <pc:docMk/>
            <pc:sldMk cId="0" sldId="263"/>
            <ac:spMk id="4" creationId="{00000000-0000-0000-0000-000000000000}"/>
          </ac:spMkLst>
        </pc:spChg>
        <pc:spChg chg="mod">
          <ac:chgData name="thanh binh pham" userId="e70041608a294ccb" providerId="LiveId" clId="{8D5E0DB4-FD36-40CF-BF75-A1832CA7B06A}" dt="2023-08-07T15:17:02.544" v="25" actId="1076"/>
          <ac:spMkLst>
            <pc:docMk/>
            <pc:sldMk cId="0" sldId="263"/>
            <ac:spMk id="7" creationId="{00000000-0000-0000-0000-000000000000}"/>
          </ac:spMkLst>
        </pc:spChg>
        <pc:spChg chg="mod">
          <ac:chgData name="thanh binh pham" userId="e70041608a294ccb" providerId="LiveId" clId="{8D5E0DB4-FD36-40CF-BF75-A1832CA7B06A}" dt="2023-08-07T15:16:57.749" v="23" actId="1076"/>
          <ac:spMkLst>
            <pc:docMk/>
            <pc:sldMk cId="0" sldId="263"/>
            <ac:spMk id="8" creationId="{00000000-0000-0000-0000-000000000000}"/>
          </ac:spMkLst>
        </pc:spChg>
        <pc:spChg chg="mod">
          <ac:chgData name="thanh binh pham" userId="e70041608a294ccb" providerId="LiveId" clId="{8D5E0DB4-FD36-40CF-BF75-A1832CA7B06A}" dt="2023-08-07T15:16:55.032" v="22" actId="1076"/>
          <ac:spMkLst>
            <pc:docMk/>
            <pc:sldMk cId="0" sldId="263"/>
            <ac:spMk id="9" creationId="{00000000-0000-0000-0000-000000000000}"/>
          </ac:spMkLst>
        </pc:spChg>
        <pc:spChg chg="del">
          <ac:chgData name="thanh binh pham" userId="e70041608a294ccb" providerId="LiveId" clId="{8D5E0DB4-FD36-40CF-BF75-A1832CA7B06A}" dt="2023-08-07T15:16:52.401" v="21" actId="21"/>
          <ac:spMkLst>
            <pc:docMk/>
            <pc:sldMk cId="0" sldId="263"/>
            <ac:spMk id="16" creationId="{00000000-0000-0000-0000-000000000000}"/>
          </ac:spMkLst>
        </pc:spChg>
      </pc:sldChg>
      <pc:sldChg chg="del">
        <pc:chgData name="thanh binh pham" userId="e70041608a294ccb" providerId="LiveId" clId="{8D5E0DB4-FD36-40CF-BF75-A1832CA7B06A}" dt="2023-08-07T15:17:13.287" v="27" actId="2696"/>
        <pc:sldMkLst>
          <pc:docMk/>
          <pc:sldMk cId="0" sldId="267"/>
        </pc:sldMkLst>
      </pc:sldChg>
      <pc:sldChg chg="modSp mod">
        <pc:chgData name="thanh binh pham" userId="e70041608a294ccb" providerId="LiveId" clId="{8D5E0DB4-FD36-40CF-BF75-A1832CA7B06A}" dt="2023-08-07T15:18:01.265" v="29" actId="1076"/>
        <pc:sldMkLst>
          <pc:docMk/>
          <pc:sldMk cId="0" sldId="268"/>
        </pc:sldMkLst>
        <pc:spChg chg="mod">
          <ac:chgData name="thanh binh pham" userId="e70041608a294ccb" providerId="LiveId" clId="{8D5E0DB4-FD36-40CF-BF75-A1832CA7B06A}" dt="2023-08-07T15:18:01.265" v="29" actId="1076"/>
          <ac:spMkLst>
            <pc:docMk/>
            <pc:sldMk cId="0" sldId="268"/>
            <ac:spMk id="3" creationId="{00000000-0000-0000-0000-000000000000}"/>
          </ac:spMkLst>
        </pc:spChg>
      </pc:sldChg>
      <pc:sldChg chg="del">
        <pc:chgData name="thanh binh pham" userId="e70041608a294ccb" providerId="LiveId" clId="{8D5E0DB4-FD36-40CF-BF75-A1832CA7B06A}" dt="2023-08-07T15:20:01.921" v="31" actId="2696"/>
        <pc:sldMkLst>
          <pc:docMk/>
          <pc:sldMk cId="0" sldId="278"/>
        </pc:sldMkLst>
      </pc:sldChg>
      <pc:sldChg chg="modSp mod">
        <pc:chgData name="thanh binh pham" userId="e70041608a294ccb" providerId="LiveId" clId="{8D5E0DB4-FD36-40CF-BF75-A1832CA7B06A}" dt="2023-08-07T00:55:52.854" v="19" actId="14100"/>
        <pc:sldMkLst>
          <pc:docMk/>
          <pc:sldMk cId="0" sldId="299"/>
        </pc:sldMkLst>
        <pc:spChg chg="mod">
          <ac:chgData name="thanh binh pham" userId="e70041608a294ccb" providerId="LiveId" clId="{8D5E0DB4-FD36-40CF-BF75-A1832CA7B06A}" dt="2023-08-07T00:55:47.940" v="18" actId="1076"/>
          <ac:spMkLst>
            <pc:docMk/>
            <pc:sldMk cId="0" sldId="299"/>
            <ac:spMk id="4" creationId="{00000000-0000-0000-0000-000000000000}"/>
          </ac:spMkLst>
        </pc:spChg>
        <pc:picChg chg="mod">
          <ac:chgData name="thanh binh pham" userId="e70041608a294ccb" providerId="LiveId" clId="{8D5E0DB4-FD36-40CF-BF75-A1832CA7B06A}" dt="2023-08-07T00:55:52.854" v="19" actId="14100"/>
          <ac:picMkLst>
            <pc:docMk/>
            <pc:sldMk cId="0" sldId="299"/>
            <ac:picMk id="7" creationId="{00000000-0000-0000-0000-000000000000}"/>
          </ac:picMkLst>
        </pc:picChg>
      </pc:sldChg>
      <pc:sldChg chg="modSp mod">
        <pc:chgData name="thanh binh pham" userId="e70041608a294ccb" providerId="LiveId" clId="{8D5E0DB4-FD36-40CF-BF75-A1832CA7B06A}" dt="2023-08-07T15:19:21.598" v="30" actId="20577"/>
        <pc:sldMkLst>
          <pc:docMk/>
          <pc:sldMk cId="0" sldId="303"/>
        </pc:sldMkLst>
        <pc:spChg chg="mod">
          <ac:chgData name="thanh binh pham" userId="e70041608a294ccb" providerId="LiveId" clId="{8D5E0DB4-FD36-40CF-BF75-A1832CA7B06A}" dt="2023-08-07T15:19:21.598" v="30" actId="20577"/>
          <ac:spMkLst>
            <pc:docMk/>
            <pc:sldMk cId="0" sldId="303"/>
            <ac:spMk id="6" creationId="{00000000-0000-0000-0000-000000000000}"/>
          </ac:spMkLst>
        </pc:spChg>
      </pc:sldChg>
      <pc:sldChg chg="del">
        <pc:chgData name="thanh binh pham" userId="e70041608a294ccb" providerId="LiveId" clId="{8D5E0DB4-FD36-40CF-BF75-A1832CA7B06A}" dt="2023-08-07T01:07:10.588" v="20" actId="47"/>
        <pc:sldMkLst>
          <pc:docMk/>
          <pc:sldMk cId="0" sldId="305"/>
        </pc:sldMkLst>
      </pc:sldChg>
      <pc:sldChg chg="addSp delSp modSp new mod">
        <pc:chgData name="thanh binh pham" userId="e70041608a294ccb" providerId="LiveId" clId="{8D5E0DB4-FD36-40CF-BF75-A1832CA7B06A}" dt="2023-08-07T15:24:53.097" v="96" actId="403"/>
        <pc:sldMkLst>
          <pc:docMk/>
          <pc:sldMk cId="1479786257" sldId="307"/>
        </pc:sldMkLst>
        <pc:spChg chg="add del mod">
          <ac:chgData name="thanh binh pham" userId="e70041608a294ccb" providerId="LiveId" clId="{8D5E0DB4-FD36-40CF-BF75-A1832CA7B06A}" dt="2023-08-07T15:20:50.700" v="36" actId="21"/>
          <ac:spMkLst>
            <pc:docMk/>
            <pc:sldMk cId="1479786257" sldId="307"/>
            <ac:spMk id="2" creationId="{C1505AAE-A0C3-FE44-6247-CB21CB7B9482}"/>
          </ac:spMkLst>
        </pc:spChg>
        <pc:spChg chg="add del mod">
          <ac:chgData name="thanh binh pham" userId="e70041608a294ccb" providerId="LiveId" clId="{8D5E0DB4-FD36-40CF-BF75-A1832CA7B06A}" dt="2023-08-07T15:22:49.990" v="70" actId="478"/>
          <ac:spMkLst>
            <pc:docMk/>
            <pc:sldMk cId="1479786257" sldId="307"/>
            <ac:spMk id="3" creationId="{457AF59A-4123-5EF9-D1CB-3F48414DA1A8}"/>
          </ac:spMkLst>
        </pc:spChg>
        <pc:spChg chg="add mod">
          <ac:chgData name="thanh binh pham" userId="e70041608a294ccb" providerId="LiveId" clId="{8D5E0DB4-FD36-40CF-BF75-A1832CA7B06A}" dt="2023-08-07T15:24:53.097" v="96" actId="403"/>
          <ac:spMkLst>
            <pc:docMk/>
            <pc:sldMk cId="1479786257" sldId="307"/>
            <ac:spMk id="4" creationId="{61C02AA5-D25B-29F0-DE3C-BE8207E926DD}"/>
          </ac:spMkLst>
        </pc:spChg>
        <pc:picChg chg="add del mod">
          <ac:chgData name="thanh binh pham" userId="e70041608a294ccb" providerId="LiveId" clId="{8D5E0DB4-FD36-40CF-BF75-A1832CA7B06A}" dt="2023-08-07T15:22:49.990" v="70" actId="478"/>
          <ac:picMkLst>
            <pc:docMk/>
            <pc:sldMk cId="1479786257" sldId="307"/>
            <ac:picMk id="1026" creationId="{6471DCFB-1336-59F0-4F48-D4C698A033C7}"/>
          </ac:picMkLst>
        </pc:picChg>
        <pc:picChg chg="add del mod">
          <ac:chgData name="thanh binh pham" userId="e70041608a294ccb" providerId="LiveId" clId="{8D5E0DB4-FD36-40CF-BF75-A1832CA7B06A}" dt="2023-08-07T15:23:33.281" v="75" actId="478"/>
          <ac:picMkLst>
            <pc:docMk/>
            <pc:sldMk cId="1479786257" sldId="307"/>
            <ac:picMk id="1028" creationId="{1DAC135C-CACD-D353-E165-605B0C876B7D}"/>
          </ac:picMkLst>
        </pc:picChg>
        <pc:picChg chg="add del mod">
          <ac:chgData name="thanh binh pham" userId="e70041608a294ccb" providerId="LiveId" clId="{8D5E0DB4-FD36-40CF-BF75-A1832CA7B06A}" dt="2023-08-07T15:23:48.224" v="77" actId="478"/>
          <ac:picMkLst>
            <pc:docMk/>
            <pc:sldMk cId="1479786257" sldId="307"/>
            <ac:picMk id="1030" creationId="{0A9C3AA9-96B1-CF05-43C0-2BDDDC51280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8/7/2023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C275CD8D-B1D9-4658-A4F0-38CA8D83ED5D}" type="slidenum">
              <a:rPr lang="en-US" smtClean="0"/>
              <a:t>15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hasCustomPrompt="1"/>
          </p:nvPr>
        </p:nvSpPr>
        <p:spPr>
          <a:xfrm>
            <a:off x="1876424" y="1122363"/>
            <a:ext cx="8791575" cy="2387600"/>
          </a:xfrm>
        </p:spPr>
        <p:txBody>
          <a:bodyPr anchor="b">
            <a:normAutofit/>
          </a:bodyPr>
          <a:lstStyle>
            <a:lvl1pPr algn="l">
              <a:defRPr sz="4800"/>
            </a:lvl1pPr>
          </a:lstStyle>
          <a:p>
            <a:r>
              <a:rPr lang="vi-VN"/>
              <a:t>Bấm để sửa kiểu tiêu đề Bản cái</a:t>
            </a:r>
            <a:endParaRPr lang="en-US"/>
          </a:p>
        </p:txBody>
      </p:sp>
      <p:sp>
        <p:nvSpPr>
          <p:cNvPr id="3" name="Subtitle 2"/>
          <p:cNvSpPr>
            <a:spLocks noGrp="1"/>
          </p:cNvSpPr>
          <p:nvPr>
            <p:ph type="subTitle" idx="1" hasCustomPrompt="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8/7/2023</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Ảnh Toàn cảnh cùng với Chú thíc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0" y="4304664"/>
            <a:ext cx="9912355" cy="819355"/>
          </a:xfrm>
        </p:spPr>
        <p:txBody>
          <a:bodyPr anchor="b">
            <a:normAutofit/>
          </a:bodyPr>
          <a:lstStyle>
            <a:lvl1pPr>
              <a:defRPr sz="3200"/>
            </a:lvl1pPr>
          </a:lstStyle>
          <a:p>
            <a:r>
              <a:rPr lang="vi-VN"/>
              <a:t>Bấm để sửa kiểu tiêu đề Bản cái</a:t>
            </a:r>
            <a:endParaRPr lang="en-US"/>
          </a:p>
        </p:txBody>
      </p:sp>
      <p:sp>
        <p:nvSpPr>
          <p:cNvPr id="3" name="Picture Placeholder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vi-VN"/>
              <a:t>Bấm biểu tượng để thêm hình ảnh</a:t>
            </a:r>
            <a:endParaRPr lang="en-US" dirty="0"/>
          </a:p>
        </p:txBody>
      </p:sp>
      <p:sp>
        <p:nvSpPr>
          <p:cNvPr id="4" name="Text Placeholder 3"/>
          <p:cNvSpPr>
            <a:spLocks noGrp="1"/>
          </p:cNvSpPr>
          <p:nvPr>
            <p:ph type="body" sz="half" idx="2" hasCustomPrompt="1"/>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64872680-3826-48D8-A0B9-F293E3A564DD}" type="datetime1">
              <a:rPr lang="en-US" smtClean="0"/>
              <a:t>8/7/2023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êu đề và Chú thíc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56" y="609600"/>
            <a:ext cx="9905955" cy="3429000"/>
          </a:xfrm>
        </p:spPr>
        <p:txBody>
          <a:bodyPr anchor="ctr">
            <a:normAutofit/>
          </a:bodyPr>
          <a:lstStyle>
            <a:lvl1pPr>
              <a:defRPr sz="3600"/>
            </a:lvl1pPr>
          </a:lstStyle>
          <a:p>
            <a:r>
              <a:rPr lang="vi-VN"/>
              <a:t>Bấm để sửa kiểu tiêu đề Bản cái</a:t>
            </a:r>
            <a:endParaRPr lang="en-US"/>
          </a:p>
        </p:txBody>
      </p:sp>
      <p:sp>
        <p:nvSpPr>
          <p:cNvPr id="4" name="Text Placeholder 3"/>
          <p:cNvSpPr>
            <a:spLocks noGrp="1"/>
          </p:cNvSpPr>
          <p:nvPr>
            <p:ph type="body" sz="half" idx="2" hasCustomPrompt="1"/>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FC0F02A-B435-4587-AE10-6A02865845FD}" type="datetime1">
              <a:rPr lang="en-US" smtClean="0"/>
              <a:t>8/7/2023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rích dẫn cùng với Chú thíc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446212" y="609599"/>
            <a:ext cx="9302752" cy="2748429"/>
          </a:xfrm>
        </p:spPr>
        <p:txBody>
          <a:bodyPr anchor="ctr">
            <a:normAutofit/>
          </a:bodyPr>
          <a:lstStyle>
            <a:lvl1pPr>
              <a:defRPr sz="3600"/>
            </a:lvl1pPr>
          </a:lstStyle>
          <a:p>
            <a:r>
              <a:rPr lang="vi-VN"/>
              <a:t>Bấm để sửa kiểu tiêu đề Bản cái</a:t>
            </a:r>
            <a:endParaRPr lang="en-US"/>
          </a:p>
        </p:txBody>
      </p:sp>
      <p:sp>
        <p:nvSpPr>
          <p:cNvPr id="12" name="Text Placeholder 3"/>
          <p:cNvSpPr>
            <a:spLocks noGrp="1"/>
          </p:cNvSpPr>
          <p:nvPr>
            <p:ph type="body" sz="half" idx="13" hasCustomPrompt="1"/>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4" name="Text Placeholder 3"/>
          <p:cNvSpPr>
            <a:spLocks noGrp="1"/>
          </p:cNvSpPr>
          <p:nvPr>
            <p:ph type="body" sz="half" idx="2" hasCustomPrompt="1"/>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7EDF27A1-9C29-4918-BA16-87149545F673}" type="datetime1">
              <a:rPr lang="en-US" smtClean="0"/>
              <a:t>8/7/2023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nh Thiế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0" y="2134041"/>
            <a:ext cx="9906001" cy="2511835"/>
          </a:xfrm>
        </p:spPr>
        <p:txBody>
          <a:bodyPr anchor="b">
            <a:normAutofit/>
          </a:bodyPr>
          <a:lstStyle>
            <a:lvl1pPr>
              <a:defRPr sz="3600"/>
            </a:lvl1pPr>
          </a:lstStyle>
          <a:p>
            <a:r>
              <a:rPr lang="vi-VN"/>
              <a:t>Bấm để sửa kiểu tiêu đề Bản cái</a:t>
            </a:r>
            <a:endParaRPr lang="en-US"/>
          </a:p>
        </p:txBody>
      </p:sp>
      <p:sp>
        <p:nvSpPr>
          <p:cNvPr id="4" name="Text Placeholder 3"/>
          <p:cNvSpPr>
            <a:spLocks noGrp="1"/>
          </p:cNvSpPr>
          <p:nvPr>
            <p:ph type="body" sz="half" idx="2" hasCustomPrompt="1"/>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F7EEE601-4D27-49FF-B099-2799466F7EDA}" type="datetime1">
              <a:rPr lang="en-US" smtClean="0"/>
              <a:t>8/7/2023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ột">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1141413" y="609600"/>
            <a:ext cx="9905998" cy="1905000"/>
          </a:xfrm>
        </p:spPr>
        <p:txBody>
          <a:bodyPr/>
          <a:lstStyle/>
          <a:p>
            <a:r>
              <a:rPr lang="vi-VN"/>
              <a:t>Bấm để sửa kiểu tiêu đề Bản cái</a:t>
            </a:r>
            <a:endParaRPr lang="en-US"/>
          </a:p>
        </p:txBody>
      </p:sp>
      <p:sp>
        <p:nvSpPr>
          <p:cNvPr id="7" name="Text Placeholder 2"/>
          <p:cNvSpPr>
            <a:spLocks noGrp="1"/>
          </p:cNvSpPr>
          <p:nvPr>
            <p:ph type="body" idx="1" hasCustomPrompt="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8" name="Text Placeholder 3"/>
          <p:cNvSpPr>
            <a:spLocks noGrp="1"/>
          </p:cNvSpPr>
          <p:nvPr>
            <p:ph type="body" sz="half" idx="15" hasCustomPrompt="1"/>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9" name="Text Placeholder 4"/>
          <p:cNvSpPr>
            <a:spLocks noGrp="1"/>
          </p:cNvSpPr>
          <p:nvPr>
            <p:ph type="body" sz="quarter" idx="3" hasCustomPrompt="1"/>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0" name="Text Placeholder 3"/>
          <p:cNvSpPr>
            <a:spLocks noGrp="1"/>
          </p:cNvSpPr>
          <p:nvPr>
            <p:ph type="body" sz="half" idx="16" hasCustomPrompt="1"/>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11" name="Text Placeholder 4"/>
          <p:cNvSpPr>
            <a:spLocks noGrp="1"/>
          </p:cNvSpPr>
          <p:nvPr>
            <p:ph type="body" sz="quarter" idx="13" hasCustomPrompt="1"/>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12" name="Text Placeholder 3"/>
          <p:cNvSpPr>
            <a:spLocks noGrp="1"/>
          </p:cNvSpPr>
          <p:nvPr>
            <p:ph type="body" sz="half" idx="17" hasCustomPrompt="1"/>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B4E52469-603F-4B0F-8F23-6B2B143D5424}" type="datetime1">
              <a:rPr lang="en-US" smtClean="0"/>
              <a:t>8/7/2023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ột Hình ảnh">
    <p:spTree>
      <p:nvGrpSpPr>
        <p:cNvPr id="1" name=""/>
        <p:cNvGrpSpPr/>
        <p:nvPr/>
      </p:nvGrpSpPr>
      <p:grpSpPr>
        <a:xfrm>
          <a:off x="0" y="0"/>
          <a:ext cx="0" cy="0"/>
          <a:chOff x="0" y="0"/>
          <a:chExt cx="0" cy="0"/>
        </a:xfrm>
      </p:grpSpPr>
      <p:sp>
        <p:nvSpPr>
          <p:cNvPr id="30" name="Title 1"/>
          <p:cNvSpPr>
            <a:spLocks noGrp="1"/>
          </p:cNvSpPr>
          <p:nvPr>
            <p:ph type="title" hasCustomPrompt="1"/>
          </p:nvPr>
        </p:nvSpPr>
        <p:spPr>
          <a:xfrm>
            <a:off x="1141411" y="609600"/>
            <a:ext cx="9905999" cy="1905000"/>
          </a:xfrm>
        </p:spPr>
        <p:txBody>
          <a:bodyPr/>
          <a:lstStyle/>
          <a:p>
            <a:r>
              <a:rPr lang="vi-VN"/>
              <a:t>Bấm để sửa kiểu tiêu đề Bản cái</a:t>
            </a:r>
            <a:endParaRPr lang="en-US"/>
          </a:p>
        </p:txBody>
      </p:sp>
      <p:sp>
        <p:nvSpPr>
          <p:cNvPr id="19" name="Text Placeholder 2"/>
          <p:cNvSpPr>
            <a:spLocks noGrp="1"/>
          </p:cNvSpPr>
          <p:nvPr>
            <p:ph type="body" idx="1" hasCustomPrompt="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0" name="Picture Placeholder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1" name="Text Placeholder 3"/>
          <p:cNvSpPr>
            <a:spLocks noGrp="1"/>
          </p:cNvSpPr>
          <p:nvPr>
            <p:ph type="body" sz="half" idx="18" hasCustomPrompt="1"/>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2" name="Text Placeholder 4"/>
          <p:cNvSpPr>
            <a:spLocks noGrp="1"/>
          </p:cNvSpPr>
          <p:nvPr>
            <p:ph type="body" sz="quarter" idx="3" hasCustomPrompt="1"/>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3" name="Picture Placeholder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4" name="Text Placeholder 3"/>
          <p:cNvSpPr>
            <a:spLocks noGrp="1"/>
          </p:cNvSpPr>
          <p:nvPr>
            <p:ph type="body" sz="half" idx="19" hasCustomPrompt="1"/>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25" name="Text Placeholder 4"/>
          <p:cNvSpPr>
            <a:spLocks noGrp="1"/>
          </p:cNvSpPr>
          <p:nvPr>
            <p:ph type="body" sz="quarter" idx="13" hasCustomPrompt="1"/>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26" name="Picture Placeholder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vi-VN"/>
              <a:t>Bấm biểu tượng để thêm hình ảnh</a:t>
            </a:r>
            <a:endParaRPr lang="en-US" dirty="0"/>
          </a:p>
        </p:txBody>
      </p:sp>
      <p:sp>
        <p:nvSpPr>
          <p:cNvPr id="27" name="Text Placeholder 3"/>
          <p:cNvSpPr>
            <a:spLocks noGrp="1"/>
          </p:cNvSpPr>
          <p:nvPr>
            <p:ph type="body" sz="half" idx="20" hasCustomPrompt="1"/>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Bấm để chỉnh sửa kiểu văn bản của Bản cái</a:t>
            </a:r>
          </a:p>
        </p:txBody>
      </p:sp>
      <p:sp>
        <p:nvSpPr>
          <p:cNvPr id="3" name="Date Placeholder 2"/>
          <p:cNvSpPr>
            <a:spLocks noGrp="1"/>
          </p:cNvSpPr>
          <p:nvPr>
            <p:ph type="dt" sz="half" idx="10"/>
          </p:nvPr>
        </p:nvSpPr>
        <p:spPr/>
        <p:txBody>
          <a:bodyPr/>
          <a:lstStyle/>
          <a:p>
            <a:fld id="{CD7781E0-05FC-475E-A14D-85EF9B55E67B}" type="datetime1">
              <a:rPr lang="en-US" smtClean="0"/>
              <a:t>8/7/2023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vi-VN"/>
              <a:t>Bấm để sửa kiểu tiêu đề Bản cái</a:t>
            </a:r>
            <a:endParaRPr lang="en-US"/>
          </a:p>
        </p:txBody>
      </p:sp>
      <p:sp>
        <p:nvSpPr>
          <p:cNvPr id="3" name="Vertical Text Placeholder 2"/>
          <p:cNvSpPr>
            <a:spLocks noGrp="1"/>
          </p:cNvSpPr>
          <p:nvPr>
            <p:ph type="body" orient="vert" idx="1" hasCustomPrompt="1"/>
          </p:nvPr>
        </p:nvSpPr>
        <p:spPr/>
        <p:txBody>
          <a:bodyPr vert="eaVert" ancho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AD8D02C8-8352-4A2E-A3CD-139A8583C932}"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9042400" y="609599"/>
            <a:ext cx="2005011" cy="5181601"/>
          </a:xfrm>
        </p:spPr>
        <p:txBody>
          <a:bodyPr vert="eaVert"/>
          <a:lstStyle/>
          <a:p>
            <a:r>
              <a:rPr lang="vi-VN"/>
              <a:t>Bấm để sửa kiểu tiêu đề Bản cái</a:t>
            </a:r>
            <a:endParaRPr lang="en-US"/>
          </a:p>
        </p:txBody>
      </p:sp>
      <p:sp>
        <p:nvSpPr>
          <p:cNvPr id="3" name="Vertical Text Placeholder 2"/>
          <p:cNvSpPr>
            <a:spLocks noGrp="1"/>
          </p:cNvSpPr>
          <p:nvPr>
            <p:ph type="body" orient="vert" idx="1" hasCustomPrompt="1"/>
          </p:nvPr>
        </p:nvSpPr>
        <p:spPr>
          <a:xfrm>
            <a:off x="1141410" y="609599"/>
            <a:ext cx="7748590" cy="5181601"/>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6F680581-4B77-41E9-BE55-C3C9C3900A2A}"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67B94D-50C4-4558-AAA1-857DDB1A21EF}"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vi-VN"/>
              <a:t>Bấm để sửa kiểu tiêu đề Bản cái</a:t>
            </a:r>
            <a:endParaRPr lang="en-US"/>
          </a:p>
        </p:txBody>
      </p:sp>
      <p:sp>
        <p:nvSpPr>
          <p:cNvPr id="3" name="Content Placeholder 2"/>
          <p:cNvSpPr>
            <a:spLocks noGrp="1"/>
          </p:cNvSpPr>
          <p:nvPr>
            <p:ph idx="1" hasCustomPrompt="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10"/>
          </p:nvPr>
        </p:nvSpPr>
        <p:spPr/>
        <p:txBody>
          <a:bodyPr/>
          <a:lstStyle/>
          <a:p>
            <a:fld id="{742C1CB5-A088-4DB4-8A5C-B084F9B2B528}"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1" y="1419226"/>
            <a:ext cx="9906000" cy="2852737"/>
          </a:xfrm>
        </p:spPr>
        <p:txBody>
          <a:bodyPr anchor="b">
            <a:normAutofit/>
          </a:bodyPr>
          <a:lstStyle>
            <a:lvl1pPr>
              <a:defRPr sz="3600"/>
            </a:lvl1pPr>
          </a:lstStyle>
          <a:p>
            <a:r>
              <a:rPr lang="vi-VN"/>
              <a:t>Bấm để sửa kiểu tiêu đề Bản cái</a:t>
            </a:r>
            <a:endParaRPr lang="en-US"/>
          </a:p>
        </p:txBody>
      </p:sp>
      <p:sp>
        <p:nvSpPr>
          <p:cNvPr id="3" name="Text Placeholder 2"/>
          <p:cNvSpPr>
            <a:spLocks noGrp="1"/>
          </p:cNvSpPr>
          <p:nvPr>
            <p:ph type="body" idx="1" hasCustomPrompt="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p:txBody>
          <a:bodyPr/>
          <a:lstStyle/>
          <a:p>
            <a:fld id="{CE3C1328-ADC8-435B-8F5C-D339CD9DD487}" type="datetime1">
              <a:rPr lang="en-US" smtClean="0"/>
              <a:t>8/7/2023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vi-VN"/>
              <a:t>Bấm để sửa kiểu tiêu đề Bản cái</a:t>
            </a:r>
            <a:endParaRPr lang="en-US"/>
          </a:p>
        </p:txBody>
      </p:sp>
      <p:sp>
        <p:nvSpPr>
          <p:cNvPr id="3" name="Content Placeholder 2"/>
          <p:cNvSpPr>
            <a:spLocks noGrp="1"/>
          </p:cNvSpPr>
          <p:nvPr>
            <p:ph sz="half" idx="1" hasCustomPrompt="1"/>
          </p:nvPr>
        </p:nvSpPr>
        <p:spPr>
          <a:xfrm>
            <a:off x="1141410" y="2249486"/>
            <a:ext cx="4878389" cy="354171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Content Placeholder 3"/>
          <p:cNvSpPr>
            <a:spLocks noGrp="1"/>
          </p:cNvSpPr>
          <p:nvPr>
            <p:ph sz="half" idx="2" hasCustomPrompt="1"/>
          </p:nvPr>
        </p:nvSpPr>
        <p:spPr>
          <a:xfrm>
            <a:off x="6172200" y="2249486"/>
            <a:ext cx="4875211" cy="3541714"/>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Date Placeholder 4"/>
          <p:cNvSpPr>
            <a:spLocks noGrp="1"/>
          </p:cNvSpPr>
          <p:nvPr>
            <p:ph type="dt" sz="half" idx="10"/>
          </p:nvPr>
        </p:nvSpPr>
        <p:spPr/>
        <p:txBody>
          <a:bodyPr/>
          <a:lstStyle/>
          <a:p>
            <a:fld id="{50256410-64C5-4311-8359-FDA6B61ABBAE}" type="datetime1">
              <a:rPr lang="en-US" smtClean="0"/>
              <a:t>8/7/2023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1" y="619126"/>
            <a:ext cx="9906000" cy="1477961"/>
          </a:xfrm>
        </p:spPr>
        <p:txBody>
          <a:bodyPr/>
          <a:lstStyle/>
          <a:p>
            <a:r>
              <a:rPr lang="vi-VN"/>
              <a:t>Bấm để sửa kiểu tiêu đề Bản cái</a:t>
            </a:r>
            <a:endParaRPr lang="en-US"/>
          </a:p>
        </p:txBody>
      </p:sp>
      <p:sp>
        <p:nvSpPr>
          <p:cNvPr id="3" name="Text Placeholder 2"/>
          <p:cNvSpPr>
            <a:spLocks noGrp="1"/>
          </p:cNvSpPr>
          <p:nvPr>
            <p:ph type="body" idx="1" hasCustomPrompt="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hasCustomPrompt="1"/>
          </p:nvPr>
        </p:nvSpPr>
        <p:spPr>
          <a:xfrm>
            <a:off x="1141410" y="3073397"/>
            <a:ext cx="4878391" cy="271780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5" name="Text Placeholder 4"/>
          <p:cNvSpPr>
            <a:spLocks noGrp="1"/>
          </p:cNvSpPr>
          <p:nvPr>
            <p:ph type="body" sz="quarter" idx="3" hasCustomPrompt="1"/>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hasCustomPrompt="1"/>
          </p:nvPr>
        </p:nvSpPr>
        <p:spPr>
          <a:xfrm>
            <a:off x="6172200" y="3073397"/>
            <a:ext cx="4875210" cy="2717801"/>
          </a:xfrm>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7" name="Date Placeholder 6"/>
          <p:cNvSpPr>
            <a:spLocks noGrp="1"/>
          </p:cNvSpPr>
          <p:nvPr>
            <p:ph type="dt" sz="half" idx="10"/>
          </p:nvPr>
        </p:nvSpPr>
        <p:spPr/>
        <p:txBody>
          <a:bodyPr/>
          <a:lstStyle/>
          <a:p>
            <a:fld id="{5018B01E-6E1B-4AFC-A690-27C447C9486E}" type="datetime1">
              <a:rPr lang="en-US" smtClean="0"/>
              <a:t>8/7/2023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vi-VN"/>
              <a:t>Bấm để sửa kiểu tiêu đề Bản cái</a:t>
            </a:r>
            <a:endParaRPr lang="en-US"/>
          </a:p>
        </p:txBody>
      </p:sp>
      <p:sp>
        <p:nvSpPr>
          <p:cNvPr id="3" name="Date Placeholder 2"/>
          <p:cNvSpPr>
            <a:spLocks noGrp="1"/>
          </p:cNvSpPr>
          <p:nvPr>
            <p:ph type="dt" sz="half" idx="10"/>
          </p:nvPr>
        </p:nvSpPr>
        <p:spPr/>
        <p:txBody>
          <a:bodyPr/>
          <a:lstStyle/>
          <a:p>
            <a:fld id="{6852F3D2-503A-4E49-99AD-125A054E178F}" type="datetime1">
              <a:rPr lang="en-US" smtClean="0"/>
              <a:t>8/7/2023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8/7/2023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6705" y="609601"/>
            <a:ext cx="3856037" cy="1639884"/>
          </a:xfrm>
        </p:spPr>
        <p:txBody>
          <a:bodyPr anchor="b"/>
          <a:lstStyle>
            <a:lvl1pPr>
              <a:defRPr sz="3200"/>
            </a:lvl1pPr>
          </a:lstStyle>
          <a:p>
            <a:r>
              <a:rPr lang="vi-VN"/>
              <a:t>Bấm để sửa kiểu tiêu đề Bản cái</a:t>
            </a:r>
            <a:endParaRPr lang="en-US"/>
          </a:p>
        </p:txBody>
      </p:sp>
      <p:sp>
        <p:nvSpPr>
          <p:cNvPr id="3" name="Content Placeholder 2"/>
          <p:cNvSpPr>
            <a:spLocks noGrp="1"/>
          </p:cNvSpPr>
          <p:nvPr>
            <p:ph idx="1" hasCustomPrompt="1"/>
          </p:nvPr>
        </p:nvSpPr>
        <p:spPr>
          <a:xfrm>
            <a:off x="5156200" y="592666"/>
            <a:ext cx="5891209" cy="5198534"/>
          </a:xfrm>
        </p:spPr>
        <p:txBody>
          <a:bodyPr anchor="ct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Text Placeholder 3"/>
          <p:cNvSpPr>
            <a:spLocks noGrp="1"/>
          </p:cNvSpPr>
          <p:nvPr>
            <p:ph type="body" sz="half" idx="2" hasCustomPrompt="1"/>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C4941151-B38C-4230-91F0-8A3BB69A056C}" type="datetime1">
              <a:rPr lang="en-US" smtClean="0"/>
              <a:t>8/7/2023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1413" y="609600"/>
            <a:ext cx="5934508" cy="1639886"/>
          </a:xfrm>
        </p:spPr>
        <p:txBody>
          <a:bodyPr anchor="b"/>
          <a:lstStyle>
            <a:lvl1pPr>
              <a:defRPr sz="3200"/>
            </a:lvl1pPr>
          </a:lstStyle>
          <a:p>
            <a:r>
              <a:rPr lang="vi-VN"/>
              <a:t>Bấm để sửa kiểu tiêu đề Bản cái</a:t>
            </a:r>
            <a:endParaRPr lang="en-US"/>
          </a:p>
        </p:txBody>
      </p:sp>
      <p:sp>
        <p:nvSpPr>
          <p:cNvPr id="3" name="Picture Placeholder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dirty="0"/>
          </a:p>
        </p:txBody>
      </p:sp>
      <p:sp>
        <p:nvSpPr>
          <p:cNvPr id="4" name="Text Placeholder 3"/>
          <p:cNvSpPr>
            <a:spLocks noGrp="1"/>
          </p:cNvSpPr>
          <p:nvPr>
            <p:ph type="body" sz="half" idx="2" hasCustomPrompt="1"/>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p:txBody>
          <a:bodyPr/>
          <a:lstStyle/>
          <a:p>
            <a:fld id="{C3F6EA29-EE45-46F5-8084-6929433FA14E}" type="datetime1">
              <a:rPr lang="en-US" smtClean="0"/>
              <a:t>8/7/2023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8/7/2023</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77" name="Group 76"/>
          <p:cNvGrpSpPr>
            <a:grpSpLocks noGrp="1" noUngrp="1" noRot="1" noChangeAspect="1" noMove="1" noResize="1"/>
          </p:cNvGrpSpPr>
          <p:nvPr/>
        </p:nvGrpSpPr>
        <p:grpSpPr>
          <a:xfrm>
            <a:off x="0" y="-1"/>
            <a:ext cx="12192003" cy="6858001"/>
            <a:chOff x="0" y="-1"/>
            <a:chExt cx="12192003" cy="6858001"/>
          </a:xfrm>
        </p:grpSpPr>
        <p:sp useBgFill="1">
          <p:nvSpPr>
            <p:cNvPr id="78" name="Rectangle 77"/>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p:cNvPicPr>
              <a:picLocks noChangeAspect="1" noChangeArrowheads="1"/>
            </p:cNvPicPr>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5" name="Picture 4" descr="close up of circuit board"/>
          <p:cNvPicPr>
            <a:picLocks noChangeAspect="1"/>
          </p:cNvPicPr>
          <p:nvPr/>
        </p:nvPicPr>
        <p:blipFill rotWithShape="1">
          <a:blip r:embed="rId4">
            <a:alphaModFix amt="30000"/>
          </a:blip>
          <a:srcRect t="6504" b="9202"/>
          <a:stretch>
            <a:fillRect/>
          </a:stretch>
        </p:blipFill>
        <p:spPr>
          <a:xfrm>
            <a:off x="-2" y="10"/>
            <a:ext cx="12188389" cy="6857990"/>
          </a:xfrm>
          <a:prstGeom prst="rect">
            <a:avLst/>
          </a:prstGeom>
        </p:spPr>
      </p:pic>
      <p:grpSp>
        <p:nvGrpSpPr>
          <p:cNvPr id="81" name="Group 80"/>
          <p:cNvGrpSpPr>
            <a:grpSpLocks noGrp="1" noUngrp="1" noRot="1" noChangeAspect="1" noMove="1" noResize="1"/>
          </p:cNvGrpSpPr>
          <p:nvPr/>
        </p:nvGrpSpPr>
        <p:grpSpPr>
          <a:xfrm>
            <a:off x="605895" y="2235200"/>
            <a:ext cx="10982062" cy="2396067"/>
            <a:chOff x="605895" y="2235200"/>
            <a:chExt cx="10982062" cy="2396067"/>
          </a:xfrm>
        </p:grpSpPr>
        <p:sp>
          <p:nvSpPr>
            <p:cNvPr id="82" name="Round Diagonal Corner Rectangle 7"/>
            <p:cNvSpPr/>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p:cNvGrpSpPr/>
            <p:nvPr/>
          </p:nvGrpSpPr>
          <p:grpSpPr>
            <a:xfrm>
              <a:off x="605895" y="2900097"/>
              <a:ext cx="10982062" cy="1211524"/>
              <a:chOff x="605895" y="2900097"/>
              <a:chExt cx="10982062" cy="1211524"/>
            </a:xfrm>
          </p:grpSpPr>
          <p:sp>
            <p:nvSpPr>
              <p:cNvPr id="84" name="Freeform 32"/>
              <p:cNvSpPr/>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p:cNvSpPr>
                <a:spLocks noEditPoints="1"/>
              </p:cNvSpPr>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p:cNvSpPr>
                <a:spLocks noEditPoints="1"/>
              </p:cNvSpPr>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p:cNvSpPr/>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p:cNvSpPr/>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p:cNvSpPr>
                <a:spLocks noEditPoints="1"/>
              </p:cNvSpPr>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p:cNvSpPr>
                <a:spLocks noEditPoints="1"/>
              </p:cNvSpPr>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p:cNvSpPr/>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p:cNvSpPr>
                <a:spLocks noEditPoints="1"/>
              </p:cNvSpPr>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p:cNvSpPr>
                <a:spLocks noChangeArrowheads="1"/>
              </p:cNvSpPr>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p:cNvSpPr/>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p:cNvSpPr>
                <a:spLocks noEditPoints="1"/>
              </p:cNvSpPr>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p:cNvSpPr>
                <a:spLocks noEditPoints="1"/>
              </p:cNvSpPr>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p:cNvSpPr/>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p:cNvSpPr/>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p:cNvSpPr>
                <a:spLocks noEditPoints="1"/>
              </p:cNvSpPr>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p:cNvSpPr>
                <a:spLocks noEditPoints="1"/>
              </p:cNvSpPr>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p:cNvSpPr/>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p:cNvSpPr>
                <a:spLocks noEditPoints="1"/>
              </p:cNvSpPr>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p:cNvSpPr>
                <a:spLocks noChangeArrowheads="1"/>
              </p:cNvSpPr>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p:cNvSpPr>
            <a:spLocks noGrp="1"/>
          </p:cNvSpPr>
          <p:nvPr>
            <p:ph type="ctrTitle"/>
          </p:nvPr>
        </p:nvSpPr>
        <p:spPr>
          <a:xfrm>
            <a:off x="2697427" y="2726530"/>
            <a:ext cx="6858000" cy="1367896"/>
          </a:xfrm>
        </p:spPr>
        <p:txBody>
          <a:bodyPr>
            <a:normAutofit/>
          </a:bodyPr>
          <a:lstStyle/>
          <a:p>
            <a:pPr algn="ctr"/>
            <a:r>
              <a:rPr lang="vi-VN" sz="3200" dirty="0">
                <a:effectLst/>
                <a:latin typeface="Calibri" panose="020F0502020204030204" pitchFamily="34" charset="0"/>
                <a:ea typeface="Calibri" panose="020F0502020204030204" pitchFamily="34" charset="0"/>
                <a:cs typeface="Times New Roman" panose="02020603050405020304" pitchFamily="18" charset="0"/>
              </a:rPr>
              <a:t>Phân </a:t>
            </a:r>
            <a:r>
              <a:rPr lang="vi-VN" sz="3600" dirty="0">
                <a:effectLst/>
                <a:latin typeface="Calibri" panose="020F0502020204030204" pitchFamily="34" charset="0"/>
                <a:ea typeface="Calibri" panose="020F0502020204030204" pitchFamily="34" charset="0"/>
                <a:cs typeface="Times New Roman" panose="02020603050405020304" pitchFamily="18" charset="0"/>
              </a:rPr>
              <a:t>tích</a:t>
            </a:r>
            <a:r>
              <a:rPr lang="vi-VN" sz="3200" dirty="0">
                <a:effectLst/>
                <a:latin typeface="Calibri" panose="020F0502020204030204" pitchFamily="34" charset="0"/>
                <a:ea typeface="Calibri" panose="020F0502020204030204" pitchFamily="34" charset="0"/>
                <a:cs typeface="Times New Roman" panose="02020603050405020304" pitchFamily="18" charset="0"/>
              </a:rPr>
              <a:t> gói tin </a:t>
            </a:r>
            <a:r>
              <a:rPr lang="vi-VN" sz="3200" dirty="0" err="1">
                <a:effectLst/>
                <a:latin typeface="Calibri" panose="020F0502020204030204" pitchFamily="34" charset="0"/>
                <a:ea typeface="Calibri" panose="020F0502020204030204" pitchFamily="34" charset="0"/>
                <a:cs typeface="Times New Roman" panose="02020603050405020304" pitchFamily="18" charset="0"/>
              </a:rPr>
              <a:t>TCP</a:t>
            </a:r>
            <a:r>
              <a:rPr lang="vi-VN" sz="3200" dirty="0">
                <a:effectLst/>
                <a:latin typeface="Calibri" panose="020F0502020204030204" pitchFamily="34" charset="0"/>
                <a:ea typeface="Calibri" panose="020F0502020204030204" pitchFamily="34" charset="0"/>
                <a:cs typeface="Times New Roman" panose="02020603050405020304" pitchFamily="18" charset="0"/>
              </a:rPr>
              <a:t>/</a:t>
            </a:r>
            <a:r>
              <a:rPr lang="vi-VN" sz="3200" dirty="0" err="1">
                <a:effectLst/>
                <a:latin typeface="Calibri" panose="020F0502020204030204" pitchFamily="34" charset="0"/>
                <a:ea typeface="Calibri" panose="020F0502020204030204" pitchFamily="34" charset="0"/>
                <a:cs typeface="Times New Roman" panose="02020603050405020304" pitchFamily="18" charset="0"/>
              </a:rPr>
              <a:t>IP</a:t>
            </a:r>
            <a:r>
              <a:rPr lang="vi-VN" sz="3200" dirty="0">
                <a:effectLst/>
                <a:latin typeface="Calibri" panose="020F0502020204030204" pitchFamily="34" charset="0"/>
                <a:ea typeface="Calibri" panose="020F0502020204030204" pitchFamily="34" charset="0"/>
                <a:cs typeface="Times New Roman" panose="02020603050405020304" pitchFamily="18" charset="0"/>
              </a:rPr>
              <a:t> sử dụng phần mềm </a:t>
            </a:r>
            <a:r>
              <a:rPr lang="vi-VN" sz="3200" dirty="0" err="1">
                <a:effectLst/>
                <a:latin typeface="Calibri" panose="020F0502020204030204" pitchFamily="34" charset="0"/>
                <a:ea typeface="Calibri" panose="020F0502020204030204" pitchFamily="34" charset="0"/>
                <a:cs typeface="Times New Roman" panose="02020603050405020304" pitchFamily="18" charset="0"/>
              </a:rPr>
              <a:t>Wireshark</a:t>
            </a:r>
            <a:endParaRPr lang="en-US" sz="7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309563" y="405884"/>
            <a:ext cx="5498113" cy="584775"/>
          </a:xfrm>
          <a:prstGeom prst="rect">
            <a:avLst/>
          </a:prstGeom>
          <a:noFill/>
        </p:spPr>
        <p:txBody>
          <a:bodyPr wrap="square">
            <a:spAutoFit/>
          </a:bodyPr>
          <a:lstStyle/>
          <a:p>
            <a:r>
              <a:rPr lang="vi-VN" sz="3200" dirty="0">
                <a:latin typeface="Arial" panose="020B0604020202020204" pitchFamily="34" charset="0"/>
                <a:cs typeface="Arial" panose="020B0604020202020204" pitchFamily="34" charset="0"/>
              </a:rPr>
              <a:t>C</a:t>
            </a:r>
            <a:r>
              <a:rPr lang="en-US" sz="3200" dirty="0" err="1">
                <a:latin typeface="Arial" panose="020B0604020202020204" pitchFamily="34" charset="0"/>
                <a:cs typeface="Arial" panose="020B0604020202020204" pitchFamily="34" charset="0"/>
              </a:rPr>
              <a:t>ài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đặt</a:t>
            </a:r>
            <a:r>
              <a:rPr lang="en-US" sz="3200" dirty="0">
                <a:latin typeface="Arial" panose="020B0604020202020204" pitchFamily="34" charset="0"/>
                <a:cs typeface="Arial" panose="020B0604020202020204" pitchFamily="34" charset="0"/>
              </a:rPr>
              <a:t> </a:t>
            </a:r>
            <a:r>
              <a:rPr lang="vi-VN" sz="3200" dirty="0">
                <a:latin typeface="Arial" panose="020B0604020202020204" pitchFamily="34" charset="0"/>
                <a:cs typeface="Arial" panose="020B0604020202020204" pitchFamily="34" charset="0"/>
              </a:rPr>
              <a:t>và chạy </a:t>
            </a:r>
            <a:r>
              <a:rPr lang="en-US" sz="3200" dirty="0">
                <a:latin typeface="Arial" panose="020B0604020202020204" pitchFamily="34" charset="0"/>
                <a:cs typeface="Arial" panose="020B0604020202020204" pitchFamily="34" charset="0"/>
              </a:rPr>
              <a:t>Wireshark</a:t>
            </a:r>
          </a:p>
        </p:txBody>
      </p:sp>
      <p:sp>
        <p:nvSpPr>
          <p:cNvPr id="5" name="Hộp Văn bản 4"/>
          <p:cNvSpPr txBox="1"/>
          <p:nvPr/>
        </p:nvSpPr>
        <p:spPr>
          <a:xfrm>
            <a:off x="309563" y="1548884"/>
            <a:ext cx="6919912"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B1.T</a:t>
            </a:r>
            <a:r>
              <a:rPr lang="en-US" sz="2400" dirty="0" err="1">
                <a:latin typeface="Arial" panose="020B0604020202020204" pitchFamily="34" charset="0"/>
                <a:cs typeface="Arial" panose="020B0604020202020204" pitchFamily="34" charset="0"/>
              </a:rPr>
              <a:t>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từ</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trang</a:t>
            </a:r>
            <a:r>
              <a:rPr lang="en-US" sz="2400" dirty="0">
                <a:latin typeface="Arial" panose="020B0604020202020204" pitchFamily="34" charset="0"/>
                <a:cs typeface="Arial" panose="020B0604020202020204" pitchFamily="34" charset="0"/>
              </a:rPr>
              <a:t> web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của Wireshark</a:t>
            </a:r>
          </a:p>
        </p:txBody>
      </p:sp>
      <p:sp>
        <p:nvSpPr>
          <p:cNvPr id="6" name="Hộp Văn bản 5"/>
          <p:cNvSpPr txBox="1"/>
          <p:nvPr/>
        </p:nvSpPr>
        <p:spPr>
          <a:xfrm>
            <a:off x="530054" y="8009693"/>
            <a:ext cx="6105524" cy="461665"/>
          </a:xfrm>
          <a:prstGeom prst="rect">
            <a:avLst/>
          </a:prstGeom>
          <a:noFill/>
        </p:spPr>
        <p:txBody>
          <a:bodyPr wrap="square">
            <a:spAutoFit/>
          </a:bodyPr>
          <a:lstStyle/>
          <a:p>
            <a:r>
              <a:rPr lang="vi-VN" sz="2400" dirty="0" err="1"/>
              <a:t>B2</a:t>
            </a:r>
            <a:r>
              <a:rPr lang="vi-VN" sz="2400" dirty="0"/>
              <a:t>.</a:t>
            </a:r>
            <a:r>
              <a:rPr lang="en-US" sz="2400" dirty="0"/>
              <a:t>Sau </a:t>
            </a:r>
            <a:r>
              <a:rPr lang="en-US" sz="2400" dirty="0" err="1"/>
              <a:t>khi</a:t>
            </a:r>
            <a:r>
              <a:rPr lang="en-US" sz="2400" dirty="0"/>
              <a:t> </a:t>
            </a:r>
            <a:r>
              <a:rPr lang="en-US" sz="2400" dirty="0" err="1"/>
              <a:t>tải</a:t>
            </a:r>
            <a:r>
              <a:rPr lang="en-US" sz="2400" dirty="0"/>
              <a:t> </a:t>
            </a:r>
            <a:r>
              <a:rPr lang="en-US" sz="2400" dirty="0" err="1"/>
              <a:t>xuống</a:t>
            </a:r>
            <a:r>
              <a:rPr lang="en-US" sz="2400" dirty="0"/>
              <a:t>, </a:t>
            </a:r>
            <a:r>
              <a:rPr lang="en-US" sz="2400" dirty="0" err="1"/>
              <a:t>hãy</a:t>
            </a:r>
            <a:r>
              <a:rPr lang="en-US" sz="2400" dirty="0"/>
              <a:t> </a:t>
            </a:r>
            <a:r>
              <a:rPr lang="en-US" sz="2400" dirty="0" err="1"/>
              <a:t>chạy</a:t>
            </a:r>
            <a:r>
              <a:rPr lang="en-US" sz="2400" dirty="0"/>
              <a:t> </a:t>
            </a:r>
            <a:r>
              <a:rPr lang="en-US" sz="2400" dirty="0" err="1"/>
              <a:t>trình</a:t>
            </a:r>
            <a:r>
              <a:rPr lang="en-US" sz="2400" dirty="0"/>
              <a:t> </a:t>
            </a:r>
            <a:r>
              <a:rPr lang="en-US" sz="2400" dirty="0" err="1"/>
              <a:t>cài</a:t>
            </a:r>
            <a:r>
              <a:rPr lang="en-US" sz="2400" dirty="0"/>
              <a:t> </a:t>
            </a:r>
            <a:r>
              <a:rPr lang="en-US" sz="2400" dirty="0" err="1"/>
              <a:t>đặt</a:t>
            </a:r>
            <a:r>
              <a:rPr lang="en-US" sz="2400" dirty="0"/>
              <a:t> </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p:cNvSpPr txBox="1"/>
          <p:nvPr/>
        </p:nvSpPr>
        <p:spPr>
          <a:xfrm>
            <a:off x="309563" y="1548884"/>
            <a:ext cx="7500312" cy="4616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B1.T</a:t>
            </a:r>
            <a:r>
              <a:rPr lang="en-US" sz="2400" dirty="0" err="1">
                <a:latin typeface="Arial" panose="020B0604020202020204" pitchFamily="34" charset="0"/>
                <a:cs typeface="Arial" panose="020B0604020202020204" pitchFamily="34" charset="0"/>
              </a:rPr>
              <a:t>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từ</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trang</a:t>
            </a:r>
            <a:r>
              <a:rPr lang="en-US" sz="2400" dirty="0">
                <a:latin typeface="Arial" panose="020B0604020202020204" pitchFamily="34" charset="0"/>
                <a:cs typeface="Arial" panose="020B0604020202020204" pitchFamily="34" charset="0"/>
              </a:rPr>
              <a:t> web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của Wireshark</a:t>
            </a:r>
          </a:p>
        </p:txBody>
      </p:sp>
      <p:sp>
        <p:nvSpPr>
          <p:cNvPr id="4" name="Hộp Văn bản 3"/>
          <p:cNvSpPr txBox="1"/>
          <p:nvPr/>
        </p:nvSpPr>
        <p:spPr>
          <a:xfrm>
            <a:off x="414338" y="2415659"/>
            <a:ext cx="6617618" cy="461665"/>
          </a:xfrm>
          <a:prstGeom prst="rect">
            <a:avLst/>
          </a:prstGeom>
          <a:noFill/>
        </p:spPr>
        <p:txBody>
          <a:bodyPr wrap="square">
            <a:spAutoFit/>
          </a:bodyPr>
          <a:lstStyle/>
          <a:p>
            <a:r>
              <a:rPr lang="vi-VN" sz="2400" dirty="0" err="1">
                <a:latin typeface="Arial" panose="020B0604020202020204" pitchFamily="34" charset="0"/>
                <a:cs typeface="Arial" panose="020B0604020202020204" pitchFamily="34" charset="0"/>
              </a:rPr>
              <a:t>B2</a:t>
            </a:r>
            <a:r>
              <a:rPr lang="vi-VN"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Sau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hãy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đặt</a:t>
            </a:r>
            <a:r>
              <a:rPr lang="en-US" sz="2400" dirty="0">
                <a:latin typeface="Arial" panose="020B0604020202020204" pitchFamily="34" charset="0"/>
                <a:cs typeface="Arial" panose="020B0604020202020204" pitchFamily="34" charset="0"/>
              </a:rPr>
              <a:t> </a:t>
            </a:r>
          </a:p>
        </p:txBody>
      </p:sp>
      <p:sp>
        <p:nvSpPr>
          <p:cNvPr id="7" name="Hộp Văn bản 6"/>
          <p:cNvSpPr txBox="1"/>
          <p:nvPr/>
        </p:nvSpPr>
        <p:spPr>
          <a:xfrm>
            <a:off x="309563" y="7967876"/>
            <a:ext cx="9811265" cy="461665"/>
          </a:xfrm>
          <a:prstGeom prst="rect">
            <a:avLst/>
          </a:prstGeom>
          <a:noFill/>
        </p:spPr>
        <p:txBody>
          <a:bodyPr wrap="square">
            <a:spAutoFit/>
          </a:bodyPr>
          <a:lstStyle/>
          <a:p>
            <a:r>
              <a:rPr lang="vi-VN" sz="2400" dirty="0" err="1"/>
              <a:t>B3</a:t>
            </a:r>
            <a:r>
              <a:rPr lang="vi-VN" sz="2400" dirty="0"/>
              <a:t>.</a:t>
            </a:r>
            <a:r>
              <a:rPr lang="en-US" sz="2400" dirty="0"/>
              <a:t>Để </a:t>
            </a:r>
            <a:r>
              <a:rPr lang="en-US" sz="2400" dirty="0" err="1"/>
              <a:t>chạy</a:t>
            </a:r>
            <a:r>
              <a:rPr lang="en-US" sz="2400" dirty="0"/>
              <a:t> Wireshark, </a:t>
            </a:r>
            <a:r>
              <a:rPr lang="en-US" sz="2400" dirty="0" err="1"/>
              <a:t>hãy</a:t>
            </a:r>
            <a:r>
              <a:rPr lang="en-US" sz="2400" dirty="0"/>
              <a:t> </a:t>
            </a:r>
            <a:r>
              <a:rPr lang="en-US" sz="2400" dirty="0" err="1"/>
              <a:t>tìm</a:t>
            </a:r>
            <a:r>
              <a:rPr lang="en-US" sz="2400" dirty="0"/>
              <a:t> </a:t>
            </a:r>
            <a:r>
              <a:rPr lang="en-US" sz="2400" dirty="0" err="1"/>
              <a:t>biểu</a:t>
            </a:r>
            <a:r>
              <a:rPr lang="en-US" sz="2400" dirty="0"/>
              <a:t> tượng Wireshark</a:t>
            </a:r>
            <a:r>
              <a:rPr lang="vi-VN" sz="2400" dirty="0"/>
              <a:t> và nhấp vào nó</a:t>
            </a:r>
            <a:endParaRPr lang="en-US" sz="2400" dirty="0"/>
          </a:p>
        </p:txBody>
      </p:sp>
      <p:sp>
        <p:nvSpPr>
          <p:cNvPr id="11" name="Hộp Văn bản 10"/>
          <p:cNvSpPr txBox="1"/>
          <p:nvPr/>
        </p:nvSpPr>
        <p:spPr>
          <a:xfrm>
            <a:off x="309563" y="405884"/>
            <a:ext cx="5959261" cy="584775"/>
          </a:xfrm>
          <a:prstGeom prst="rect">
            <a:avLst/>
          </a:prstGeom>
          <a:noFill/>
        </p:spPr>
        <p:txBody>
          <a:bodyPr wrap="square">
            <a:spAutoFit/>
          </a:bodyPr>
          <a:lstStyle/>
          <a:p>
            <a:r>
              <a:rPr lang="vi-VN" sz="3200" dirty="0">
                <a:latin typeface="Arial" panose="020B0604020202020204" pitchFamily="34" charset="0"/>
                <a:cs typeface="Arial" panose="020B0604020202020204" pitchFamily="34" charset="0"/>
              </a:rPr>
              <a:t>C</a:t>
            </a:r>
            <a:r>
              <a:rPr lang="en-US" sz="3200" dirty="0" err="1">
                <a:latin typeface="Arial" panose="020B0604020202020204" pitchFamily="34" charset="0"/>
                <a:cs typeface="Arial" panose="020B0604020202020204" pitchFamily="34" charset="0"/>
              </a:rPr>
              <a:t>ài</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đặt</a:t>
            </a:r>
            <a:r>
              <a:rPr lang="en-US" sz="3200" dirty="0">
                <a:latin typeface="Arial" panose="020B0604020202020204" pitchFamily="34" charset="0"/>
                <a:cs typeface="Arial" panose="020B0604020202020204" pitchFamily="34" charset="0"/>
              </a:rPr>
              <a:t> </a:t>
            </a:r>
            <a:r>
              <a:rPr lang="vi-VN" sz="3200" dirty="0">
                <a:latin typeface="Arial" panose="020B0604020202020204" pitchFamily="34" charset="0"/>
                <a:cs typeface="Arial" panose="020B0604020202020204" pitchFamily="34" charset="0"/>
              </a:rPr>
              <a:t>và chạy </a:t>
            </a:r>
            <a:r>
              <a:rPr lang="en-US" sz="3200" dirty="0">
                <a:latin typeface="Arial" panose="020B0604020202020204" pitchFamily="34" charset="0"/>
                <a:cs typeface="Arial" panose="020B0604020202020204" pitchFamily="34" charset="0"/>
              </a:rPr>
              <a:t>Wireshark</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 Văn bản 4"/>
          <p:cNvSpPr txBox="1"/>
          <p:nvPr/>
        </p:nvSpPr>
        <p:spPr>
          <a:xfrm>
            <a:off x="309562" y="1548884"/>
            <a:ext cx="7432858" cy="461665"/>
          </a:xfrm>
          <a:prstGeom prst="rect">
            <a:avLst/>
          </a:prstGeom>
          <a:noFill/>
        </p:spPr>
        <p:txBody>
          <a:bodyPr wrap="square">
            <a:spAutoFit/>
          </a:bodyPr>
          <a:lstStyle/>
          <a:p>
            <a:r>
              <a:rPr lang="en-US" sz="2400" dirty="0"/>
              <a:t> </a:t>
            </a:r>
            <a:r>
              <a:rPr lang="vi-VN" sz="2400" dirty="0" err="1"/>
              <a:t>B1.T</a:t>
            </a:r>
            <a:r>
              <a:rPr lang="en-US" sz="2400" dirty="0" err="1">
                <a:latin typeface="Arial" panose="020B0604020202020204" pitchFamily="34" charset="0"/>
                <a:cs typeface="Arial" panose="020B0604020202020204" pitchFamily="34" charset="0"/>
              </a:rPr>
              <a:t>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từ</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trang</a:t>
            </a:r>
            <a:r>
              <a:rPr lang="en-US" sz="2400" dirty="0">
                <a:latin typeface="Arial" panose="020B0604020202020204" pitchFamily="34" charset="0"/>
                <a:cs typeface="Arial" panose="020B0604020202020204" pitchFamily="34" charset="0"/>
              </a:rPr>
              <a:t> web </a:t>
            </a:r>
            <a:r>
              <a:rPr lang="en-US" sz="2400" dirty="0" err="1">
                <a:latin typeface="Arial" panose="020B0604020202020204" pitchFamily="34" charset="0"/>
                <a:cs typeface="Arial" panose="020B0604020202020204" pitchFamily="34" charset="0"/>
              </a:rPr>
              <a:t>chính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thức</a:t>
            </a:r>
            <a:r>
              <a:rPr lang="en-US" sz="2400" dirty="0">
                <a:latin typeface="Arial" panose="020B0604020202020204" pitchFamily="34" charset="0"/>
                <a:cs typeface="Arial" panose="020B0604020202020204" pitchFamily="34" charset="0"/>
              </a:rPr>
              <a:t> của Wireshark</a:t>
            </a:r>
          </a:p>
        </p:txBody>
      </p:sp>
      <p:sp>
        <p:nvSpPr>
          <p:cNvPr id="4" name="Hộp Văn bản 3"/>
          <p:cNvSpPr txBox="1"/>
          <p:nvPr/>
        </p:nvSpPr>
        <p:spPr>
          <a:xfrm>
            <a:off x="414338" y="2415659"/>
            <a:ext cx="6105524" cy="461665"/>
          </a:xfrm>
          <a:prstGeom prst="rect">
            <a:avLst/>
          </a:prstGeom>
          <a:noFill/>
        </p:spPr>
        <p:txBody>
          <a:bodyPr wrap="square">
            <a:spAutoFit/>
          </a:bodyPr>
          <a:lstStyle/>
          <a:p>
            <a:r>
              <a:rPr lang="vi-VN" sz="2400" dirty="0" err="1"/>
              <a:t>B2</a:t>
            </a:r>
            <a:r>
              <a:rPr lang="vi-VN" sz="2400" dirty="0"/>
              <a:t>.</a:t>
            </a:r>
            <a:r>
              <a:rPr lang="en-US" sz="2400" dirty="0">
                <a:latin typeface="Arial" panose="020B0604020202020204" pitchFamily="34" charset="0"/>
                <a:cs typeface="Arial" panose="020B0604020202020204" pitchFamily="34" charset="0"/>
              </a:rPr>
              <a:t>Sau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xuống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hãy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đặt</a:t>
            </a:r>
            <a:r>
              <a:rPr lang="en-US" sz="2400" dirty="0">
                <a:latin typeface="Arial" panose="020B0604020202020204" pitchFamily="34" charset="0"/>
                <a:cs typeface="Arial" panose="020B0604020202020204" pitchFamily="34" charset="0"/>
              </a:rPr>
              <a:t> </a:t>
            </a:r>
          </a:p>
        </p:txBody>
      </p:sp>
      <p:sp>
        <p:nvSpPr>
          <p:cNvPr id="7" name="Hộp Văn bản 6"/>
          <p:cNvSpPr txBox="1"/>
          <p:nvPr/>
        </p:nvSpPr>
        <p:spPr>
          <a:xfrm>
            <a:off x="414338" y="3282434"/>
            <a:ext cx="9811265" cy="461665"/>
          </a:xfrm>
          <a:prstGeom prst="rect">
            <a:avLst/>
          </a:prstGeom>
          <a:noFill/>
        </p:spPr>
        <p:txBody>
          <a:bodyPr wrap="square">
            <a:spAutoFit/>
          </a:bodyPr>
          <a:lstStyle/>
          <a:p>
            <a:r>
              <a:rPr lang="vi-VN" sz="2400" dirty="0" err="1"/>
              <a:t>B3</a:t>
            </a:r>
            <a:r>
              <a:rPr lang="vi-VN" sz="2400" dirty="0"/>
              <a:t>.</a:t>
            </a:r>
            <a:r>
              <a:rPr lang="en-US" sz="2400" dirty="0">
                <a:latin typeface="Arial" panose="020B0604020202020204" pitchFamily="34" charset="0"/>
                <a:cs typeface="Arial" panose="020B0604020202020204" pitchFamily="34" charset="0"/>
              </a:rPr>
              <a:t>Để </a:t>
            </a:r>
            <a:r>
              <a:rPr lang="en-US" sz="2400" dirty="0" err="1">
                <a:latin typeface="Arial" panose="020B0604020202020204" pitchFamily="34" charset="0"/>
                <a:cs typeface="Arial" panose="020B0604020202020204" pitchFamily="34" charset="0"/>
              </a:rPr>
              <a:t>chạy</a:t>
            </a:r>
            <a:r>
              <a:rPr lang="en-US" sz="2400" dirty="0">
                <a:latin typeface="Arial" panose="020B0604020202020204" pitchFamily="34" charset="0"/>
                <a:cs typeface="Arial" panose="020B0604020202020204" pitchFamily="34" charset="0"/>
              </a:rPr>
              <a:t> Wireshark, </a:t>
            </a:r>
            <a:r>
              <a:rPr lang="en-US" sz="2400" dirty="0" err="1">
                <a:latin typeface="Arial" panose="020B0604020202020204" pitchFamily="34" charset="0"/>
                <a:cs typeface="Arial" panose="020B0604020202020204" pitchFamily="34" charset="0"/>
              </a:rPr>
              <a:t>hãy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tìm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biểu</a:t>
            </a:r>
            <a:r>
              <a:rPr lang="en-US" sz="2400" dirty="0">
                <a:latin typeface="Arial" panose="020B0604020202020204" pitchFamily="34" charset="0"/>
                <a:cs typeface="Arial" panose="020B0604020202020204" pitchFamily="34" charset="0"/>
              </a:rPr>
              <a:t> tượng Wireshark</a:t>
            </a:r>
            <a:r>
              <a:rPr lang="vi-VN" sz="2400" dirty="0">
                <a:latin typeface="Arial" panose="020B0604020202020204" pitchFamily="34" charset="0"/>
                <a:cs typeface="Arial" panose="020B0604020202020204" pitchFamily="34" charset="0"/>
              </a:rPr>
              <a:t> và nhấp vào nó</a:t>
            </a:r>
            <a:endParaRPr lang="en-US" sz="2400" dirty="0">
              <a:latin typeface="Arial" panose="020B0604020202020204" pitchFamily="34" charset="0"/>
              <a:cs typeface="Arial" panose="020B0604020202020204" pitchFamily="34" charset="0"/>
            </a:endParaRPr>
          </a:p>
        </p:txBody>
      </p:sp>
      <p:sp>
        <p:nvSpPr>
          <p:cNvPr id="11" name="Hộp Văn bản 10"/>
          <p:cNvSpPr txBox="1"/>
          <p:nvPr/>
        </p:nvSpPr>
        <p:spPr>
          <a:xfrm>
            <a:off x="309563" y="405884"/>
            <a:ext cx="5498113" cy="584775"/>
          </a:xfrm>
          <a:prstGeom prst="rect">
            <a:avLst/>
          </a:prstGeom>
          <a:noFill/>
        </p:spPr>
        <p:txBody>
          <a:bodyPr wrap="square">
            <a:spAutoFit/>
          </a:bodyPr>
          <a:lstStyle/>
          <a:p>
            <a:r>
              <a:rPr lang="vi-VN" sz="3200" dirty="0"/>
              <a:t>C</a:t>
            </a:r>
            <a:r>
              <a:rPr lang="en-US" sz="3200" dirty="0" err="1"/>
              <a:t>ài</a:t>
            </a:r>
            <a:r>
              <a:rPr lang="en-US" sz="3200" dirty="0"/>
              <a:t> </a:t>
            </a:r>
            <a:r>
              <a:rPr lang="en-US" sz="3200" dirty="0" err="1"/>
              <a:t>đặt</a:t>
            </a:r>
            <a:r>
              <a:rPr lang="en-US" sz="3200" dirty="0"/>
              <a:t> </a:t>
            </a:r>
            <a:r>
              <a:rPr lang="vi-VN" sz="3200" dirty="0"/>
              <a:t>và chạy </a:t>
            </a:r>
            <a:r>
              <a:rPr lang="en-US" sz="3200" dirty="0"/>
              <a:t>Wireshark</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358143" y="481080"/>
            <a:ext cx="6796216" cy="523220"/>
          </a:xfrm>
          <a:prstGeom prst="rect">
            <a:avLst/>
          </a:prstGeom>
          <a:noFill/>
        </p:spPr>
        <p:txBody>
          <a:bodyPr wrap="square">
            <a:spAutoFit/>
          </a:bodyPr>
          <a:lstStyle/>
          <a:p>
            <a:r>
              <a:rPr lang="vi-VN" sz="2800" dirty="0">
                <a:ea typeface="Calibri" panose="020F0502020204030204" pitchFamily="34" charset="0"/>
                <a:cs typeface="Times New Roman" panose="02020603050405020304" charset="0"/>
              </a:rPr>
              <a:t>B</a:t>
            </a:r>
            <a:r>
              <a:rPr lang="vi-VN" sz="2800" dirty="0">
                <a:effectLst/>
                <a:ea typeface="Calibri" panose="020F0502020204030204" pitchFamily="34" charset="0"/>
                <a:cs typeface="Times New Roman" panose="02020603050405020304" charset="0"/>
              </a:rPr>
              <a:t>ắt gói tin trên các giao diện mạng</a:t>
            </a:r>
            <a:endParaRPr lang="en-US" sz="2800" dirty="0"/>
          </a:p>
        </p:txBody>
      </p:sp>
      <p:sp>
        <p:nvSpPr>
          <p:cNvPr id="5" name="Hộp Văn bản 4"/>
          <p:cNvSpPr txBox="1"/>
          <p:nvPr/>
        </p:nvSpPr>
        <p:spPr>
          <a:xfrm>
            <a:off x="478115" y="1456917"/>
            <a:ext cx="6676244" cy="830997"/>
          </a:xfrm>
          <a:prstGeom prst="rect">
            <a:avLst/>
          </a:prstGeom>
          <a:noFill/>
        </p:spPr>
        <p:txBody>
          <a:bodyPr wrap="square">
            <a:spAutoFit/>
          </a:bodyPr>
          <a:lstStyle/>
          <a:p>
            <a:r>
              <a:rPr lang="vi-VN" sz="2400" b="0" i="0" dirty="0">
                <a:effectLst/>
              </a:rPr>
              <a:t>Khi </a:t>
            </a:r>
            <a:r>
              <a:rPr lang="vi-VN" sz="2400" b="0" i="0" dirty="0" err="1">
                <a:effectLst/>
              </a:rPr>
              <a:t>Wireshark</a:t>
            </a:r>
            <a:r>
              <a:rPr lang="vi-VN" sz="2400" b="0" i="0" dirty="0">
                <a:effectLst/>
              </a:rPr>
              <a:t> được khởi chạy, bạn sẽ thấy một cửa sổ chính.</a:t>
            </a:r>
            <a:endParaRPr lang="en-US" sz="2400" dirty="0"/>
          </a:p>
        </p:txBody>
      </p:sp>
      <p:sp>
        <p:nvSpPr>
          <p:cNvPr id="7" name="Hộp Văn bản 6"/>
          <p:cNvSpPr txBox="1"/>
          <p:nvPr/>
        </p:nvSpPr>
        <p:spPr>
          <a:xfrm>
            <a:off x="478116" y="2598003"/>
            <a:ext cx="6676243" cy="830997"/>
          </a:xfrm>
          <a:prstGeom prst="rect">
            <a:avLst/>
          </a:prstGeom>
          <a:noFill/>
        </p:spPr>
        <p:txBody>
          <a:bodyPr wrap="square">
            <a:spAutoFit/>
          </a:bodyPr>
          <a:lstStyle/>
          <a:p>
            <a:r>
              <a:rPr lang="en-US" sz="2400" dirty="0">
                <a:cs typeface="Arial" panose="020B0604020202020204" pitchFamily="34" charset="0"/>
              </a:rPr>
              <a:t>Để </a:t>
            </a:r>
            <a:r>
              <a:rPr lang="en-US" sz="2400" dirty="0" err="1">
                <a:cs typeface="Arial" panose="020B0604020202020204" pitchFamily="34" charset="0"/>
              </a:rPr>
              <a:t>bắt</a:t>
            </a:r>
            <a:r>
              <a:rPr lang="en-US" sz="2400" dirty="0">
                <a:cs typeface="Arial" panose="020B0604020202020204" pitchFamily="34" charset="0"/>
              </a:rPr>
              <a:t> </a:t>
            </a:r>
            <a:r>
              <a:rPr lang="en-US" sz="2400" dirty="0" err="1">
                <a:cs typeface="Arial" panose="020B0604020202020204" pitchFamily="34" charset="0"/>
              </a:rPr>
              <a:t>gói</a:t>
            </a:r>
            <a:r>
              <a:rPr lang="en-US" sz="2400" dirty="0">
                <a:cs typeface="Arial" panose="020B0604020202020204" pitchFamily="34" charset="0"/>
              </a:rPr>
              <a:t> tin,</a:t>
            </a:r>
            <a:r>
              <a:rPr lang="vi-VN" sz="2400" dirty="0">
                <a:cs typeface="Arial" panose="020B0604020202020204" pitchFamily="34" charset="0"/>
              </a:rPr>
              <a:t> bạn </a:t>
            </a:r>
            <a:r>
              <a:rPr lang="en-US" sz="2400" dirty="0" err="1">
                <a:cs typeface="Arial" panose="020B0604020202020204" pitchFamily="34" charset="0"/>
              </a:rPr>
              <a:t>hãy</a:t>
            </a:r>
            <a:r>
              <a:rPr lang="vi-VN" sz="2400" dirty="0">
                <a:cs typeface="Arial" panose="020B0604020202020204" pitchFamily="34" charset="0"/>
              </a:rPr>
              <a:t> </a:t>
            </a:r>
            <a:r>
              <a:rPr lang="en-US" sz="2400" b="0" i="0" dirty="0">
                <a:effectLst/>
                <a:cs typeface="Arial" panose="020B0604020202020204" pitchFamily="34" charset="0"/>
              </a:rPr>
              <a:t>double click vào</a:t>
            </a:r>
            <a:r>
              <a:rPr lang="vi-VN" sz="2400" b="0" i="0" dirty="0">
                <a:effectLst/>
                <a:cs typeface="Arial" panose="020B0604020202020204" pitchFamily="34" charset="0"/>
              </a:rPr>
              <a:t> mạng bạn muốn bắt gói tin</a:t>
            </a:r>
            <a:endParaRPr lang="en-US" sz="2400" dirty="0">
              <a:cs typeface="Arial" panose="020B0604020202020204" pitchFamily="34" charset="0"/>
            </a:endParaRPr>
          </a:p>
        </p:txBody>
      </p:sp>
      <p:sp>
        <p:nvSpPr>
          <p:cNvPr id="9" name="Hộp Văn bản 8"/>
          <p:cNvSpPr txBox="1"/>
          <p:nvPr/>
        </p:nvSpPr>
        <p:spPr>
          <a:xfrm>
            <a:off x="478115" y="3739089"/>
            <a:ext cx="6104744" cy="1200329"/>
          </a:xfrm>
          <a:prstGeom prst="rect">
            <a:avLst/>
          </a:prstGeom>
          <a:noFill/>
        </p:spPr>
        <p:txBody>
          <a:bodyPr wrap="square">
            <a:spAutoFit/>
          </a:bodyPr>
          <a:lstStyle/>
          <a:p>
            <a:pPr algn="just"/>
            <a:r>
              <a:rPr lang="vi-VN" sz="2400" b="0" i="0" dirty="0">
                <a:effectLst/>
              </a:rPr>
              <a:t>Sau đó, các gói tin sẽ bắt đầu hiển thị theo thời gian thực. Bạn có thể </a:t>
            </a:r>
            <a:r>
              <a:rPr lang="vi-VN" sz="2400" dirty="0"/>
              <a:t>c</a:t>
            </a:r>
            <a:r>
              <a:rPr lang="vi-VN" sz="2400" b="0" i="0" dirty="0">
                <a:effectLst/>
              </a:rPr>
              <a:t>họn gói tin muốn bắt.</a:t>
            </a:r>
            <a:endParaRPr 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bat-goi-tin-bang-wireshark"/>
          <p:cNvSpPr>
            <a:spLocks noChangeAspect="1" noChangeArrowheads="1"/>
          </p:cNvSpPr>
          <p:nvPr/>
        </p:nvSpPr>
        <p:spPr bwMode="auto">
          <a:xfrm>
            <a:off x="2981325" y="1776413"/>
            <a:ext cx="6229350" cy="33051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9" name="Hình ảnh 8"/>
          <p:cNvPicPr>
            <a:picLocks noChangeAspect="1"/>
          </p:cNvPicPr>
          <p:nvPr/>
        </p:nvPicPr>
        <p:blipFill>
          <a:blip r:embed="rId2"/>
          <a:stretch>
            <a:fillRect/>
          </a:stretch>
        </p:blipFill>
        <p:spPr>
          <a:xfrm>
            <a:off x="0" y="-2998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p:cNvPicPr>
            <a:picLocks noChangeAspect="1"/>
          </p:cNvPicPr>
          <p:nvPr/>
        </p:nvPicPr>
        <p:blipFill>
          <a:blip r:embed="rId3"/>
          <a:stretch>
            <a:fillRect/>
          </a:stretch>
        </p:blipFill>
        <p:spPr>
          <a:xfrm>
            <a:off x="0" y="-118673"/>
            <a:ext cx="12269449" cy="70953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5615" y="1051877"/>
            <a:ext cx="5409565" cy="4754245"/>
          </a:xfrm>
        </p:spPr>
        <p:txBody>
          <a:bodyPr anchor="ctr" anchorCtr="0">
            <a:normAutofit/>
          </a:bodyPr>
          <a:lstStyle/>
          <a:p>
            <a:pPr algn="just"/>
            <a:r>
              <a:rPr lang="en-US" dirty="0">
                <a:latin typeface="Calibri" panose="020F0502020204030204" pitchFamily="34" charset="0"/>
                <a:cs typeface="Calibri" panose="020F0502020204030204" pitchFamily="34" charset="0"/>
              </a:rPr>
              <a:t>- Ta </a:t>
            </a:r>
            <a:r>
              <a:rPr lang="en-US" dirty="0" err="1">
                <a:latin typeface="Calibri" panose="020F0502020204030204" pitchFamily="34" charset="0"/>
                <a:cs typeface="Calibri" panose="020F0502020204030204" pitchFamily="34" charset="0"/>
              </a:rPr>
              <a:t>phân</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tích</a:t>
            </a:r>
            <a:r>
              <a:rPr lang="en-US" dirty="0">
                <a:latin typeface="Calibri" panose="020F0502020204030204" pitchFamily="34" charset="0"/>
                <a:cs typeface="Calibri" panose="020F0502020204030204" pitchFamily="34" charset="0"/>
              </a:rPr>
              <a:t> các </a:t>
            </a:r>
            <a:r>
              <a:rPr lang="en-US" dirty="0" err="1">
                <a:latin typeface="Calibri" panose="020F0502020204030204" pitchFamily="34" charset="0"/>
                <a:cs typeface="Calibri" panose="020F0502020204030204" pitchFamily="34" charset="0"/>
              </a:rPr>
              <a:t>lớp</a:t>
            </a:r>
            <a:r>
              <a:rPr lang="en-US" dirty="0">
                <a:latin typeface="Calibri" panose="020F0502020204030204" pitchFamily="34" charset="0"/>
                <a:cs typeface="Calibri" panose="020F0502020204030204" pitchFamily="34" charset="0"/>
              </a:rPr>
              <a:t> của </a:t>
            </a:r>
            <a:r>
              <a:rPr lang="en-US" dirty="0" err="1">
                <a:latin typeface="Calibri" panose="020F0502020204030204" pitchFamily="34" charset="0"/>
                <a:cs typeface="Calibri" panose="020F0502020204030204" pitchFamily="34" charset="0"/>
              </a:rPr>
              <a:t>mô</a:t>
            </a:r>
            <a:r>
              <a:rPr lang="en-US" dirty="0">
                <a:latin typeface="Calibri" panose="020F0502020204030204" pitchFamily="34" charset="0"/>
                <a:cs typeface="Calibri" panose="020F0502020204030204" pitchFamily="34" charset="0"/>
              </a:rPr>
              <a:t> hình TCP/IP với </a:t>
            </a:r>
            <a:r>
              <a:rPr lang="en-US" dirty="0" err="1">
                <a:latin typeface="Calibri" panose="020F0502020204030204" pitchFamily="34" charset="0"/>
                <a:cs typeface="Calibri" panose="020F0502020204030204" pitchFamily="34" charset="0"/>
              </a:rPr>
              <a:t>gói</a:t>
            </a:r>
            <a:r>
              <a:rPr lang="en-US" dirty="0">
                <a:latin typeface="Calibri" panose="020F0502020204030204" pitchFamily="34" charset="0"/>
                <a:cs typeface="Calibri" panose="020F0502020204030204" pitchFamily="34" charset="0"/>
              </a:rPr>
              <a:t> tin </a:t>
            </a:r>
            <a:r>
              <a:rPr lang="en-US" dirty="0" err="1">
                <a:latin typeface="Calibri" panose="020F0502020204030204" pitchFamily="34" charset="0"/>
                <a:cs typeface="Calibri" panose="020F0502020204030204" pitchFamily="34" charset="0"/>
              </a:rPr>
              <a:t>mà</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wireshark</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bắt</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được</a:t>
            </a:r>
            <a:endParaRPr lang="en-US" dirty="0">
              <a:latin typeface="Calibri" panose="020F0502020204030204" pitchFamily="34" charset="0"/>
              <a:cs typeface="Calibri" panose="020F0502020204030204" pitchFamily="34" charset="0"/>
            </a:endParaRPr>
          </a:p>
        </p:txBody>
      </p:sp>
      <p:pic>
        <p:nvPicPr>
          <p:cNvPr id="7" name="Picture Placeholder 6" descr="Picture1"/>
          <p:cNvPicPr>
            <a:picLocks noGrp="1" noChangeAspect="1"/>
          </p:cNvPicPr>
          <p:nvPr>
            <p:ph type="pic" idx="1"/>
          </p:nvPr>
        </p:nvPicPr>
        <p:blipFill>
          <a:blip r:embed="rId2"/>
          <a:stretch>
            <a:fillRect/>
          </a:stretch>
        </p:blipFill>
        <p:spPr>
          <a:xfrm>
            <a:off x="6096000" y="807085"/>
            <a:ext cx="5715363" cy="52438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41730" y="609600"/>
            <a:ext cx="5236210" cy="1639570"/>
          </a:xfrm>
        </p:spPr>
        <p:txBody>
          <a:bodyPr anchor="ctr" anchorCtr="0"/>
          <a:lstStyle/>
          <a:p>
            <a:pPr algn="l"/>
            <a:r>
              <a:rPr lang="en-US">
                <a:latin typeface="Calibri" panose="020F0502020204030204" pitchFamily="34" charset="0"/>
                <a:cs typeface="Calibri" panose="020F0502020204030204" pitchFamily="34" charset="0"/>
              </a:rPr>
              <a:t> Hai dòng đầu tiên ta thấy là tầng Physical</a:t>
            </a:r>
          </a:p>
        </p:txBody>
      </p:sp>
      <p:pic>
        <p:nvPicPr>
          <p:cNvPr id="7" name="Picture Placeholder 6" descr="Picture3"/>
          <p:cNvPicPr>
            <a:picLocks noGrp="1" noChangeAspect="1"/>
          </p:cNvPicPr>
          <p:nvPr>
            <p:ph type="pic" idx="1"/>
          </p:nvPr>
        </p:nvPicPr>
        <p:blipFill>
          <a:blip r:embed="rId2"/>
          <a:stretch>
            <a:fillRect/>
          </a:stretch>
        </p:blipFill>
        <p:spPr>
          <a:xfrm>
            <a:off x="6511290" y="609600"/>
            <a:ext cx="5341620" cy="5181600"/>
          </a:xfrm>
          <a:prstGeom prst="rect">
            <a:avLst/>
          </a:prstGeom>
        </p:spPr>
      </p:pic>
      <p:sp>
        <p:nvSpPr>
          <p:cNvPr id="6" name="Text Placeholder 5"/>
          <p:cNvSpPr>
            <a:spLocks noGrp="1"/>
          </p:cNvSpPr>
          <p:nvPr>
            <p:ph type="body" sz="half" idx="2"/>
          </p:nvPr>
        </p:nvSpPr>
        <p:spPr>
          <a:xfrm>
            <a:off x="1141095" y="2249170"/>
            <a:ext cx="5236845" cy="4361815"/>
          </a:xfrm>
        </p:spPr>
        <p:txBody>
          <a:bodyPr/>
          <a:lstStyle/>
          <a:p>
            <a:pPr algn="just"/>
            <a:r>
              <a:rPr lang="en-US" sz="2600" dirty="0">
                <a:latin typeface="Calibri" panose="020F0502020204030204" pitchFamily="34" charset="0"/>
                <a:cs typeface="Calibri" panose="020F0502020204030204" pitchFamily="34" charset="0"/>
                <a:sym typeface="Wingdings" panose="05000000000000000000" charset="0"/>
              </a:rPr>
              <a:t> </a:t>
            </a:r>
            <a:r>
              <a:rPr lang="en-US" sz="2600" dirty="0">
                <a:latin typeface="Calibri" panose="020F0502020204030204" pitchFamily="34" charset="0"/>
                <a:cs typeface="Calibri" panose="020F0502020204030204" pitchFamily="34" charset="0"/>
              </a:rPr>
              <a:t> Chức </a:t>
            </a:r>
            <a:r>
              <a:rPr lang="en-US" sz="2600" dirty="0" err="1">
                <a:latin typeface="Calibri" panose="020F0502020204030204" pitchFamily="34" charset="0"/>
                <a:cs typeface="Calibri" panose="020F0502020204030204" pitchFamily="34" charset="0"/>
              </a:rPr>
              <a:t>năng</a:t>
            </a:r>
            <a:r>
              <a:rPr lang="en-US" sz="2600" dirty="0">
                <a:latin typeface="Calibri" panose="020F0502020204030204" pitchFamily="34" charset="0"/>
                <a:cs typeface="Calibri" panose="020F0502020204030204" pitchFamily="34" charset="0"/>
              </a:rPr>
              <a:t>: Là sự </a:t>
            </a:r>
            <a:r>
              <a:rPr lang="en-US" sz="2600" dirty="0" err="1">
                <a:latin typeface="Calibri" panose="020F0502020204030204" pitchFamily="34" charset="0"/>
                <a:cs typeface="Calibri" panose="020F0502020204030204" pitchFamily="34" charset="0"/>
              </a:rPr>
              <a:t>kết</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hợp</a:t>
            </a:r>
            <a:r>
              <a:rPr lang="en-US" sz="2600" dirty="0">
                <a:latin typeface="Calibri" panose="020F0502020204030204" pitchFamily="34" charset="0"/>
                <a:cs typeface="Calibri" panose="020F0502020204030204" pitchFamily="34" charset="0"/>
              </a:rPr>
              <a:t> giữa </a:t>
            </a:r>
            <a:r>
              <a:rPr lang="en-US" sz="2600" dirty="0" err="1">
                <a:latin typeface="Calibri" panose="020F0502020204030204" pitchFamily="34" charset="0"/>
                <a:cs typeface="Calibri" panose="020F0502020204030204" pitchFamily="34" charset="0"/>
              </a:rPr>
              <a:t>tầng</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Vật</a:t>
            </a:r>
            <a:r>
              <a:rPr lang="en-US" sz="2600" dirty="0">
                <a:latin typeface="Calibri" panose="020F0502020204030204" pitchFamily="34" charset="0"/>
                <a:cs typeface="Calibri" panose="020F0502020204030204" pitchFamily="34" charset="0"/>
              </a:rPr>
              <a:t> lý và </a:t>
            </a:r>
            <a:r>
              <a:rPr lang="en-US" sz="2600" dirty="0" err="1">
                <a:latin typeface="Calibri" panose="020F0502020204030204" pitchFamily="34" charset="0"/>
                <a:cs typeface="Calibri" panose="020F0502020204030204" pitchFamily="34" charset="0"/>
              </a:rPr>
              <a:t>tầng</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liên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kết</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dữ</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liệu</a:t>
            </a:r>
            <a:r>
              <a:rPr lang="en-US" sz="2600" dirty="0">
                <a:latin typeface="Calibri" panose="020F0502020204030204" pitchFamily="34" charset="0"/>
                <a:cs typeface="Calibri" panose="020F0502020204030204" pitchFamily="34" charset="0"/>
              </a:rPr>
              <a:t> của </a:t>
            </a:r>
            <a:r>
              <a:rPr lang="en-US" sz="2600" dirty="0" err="1">
                <a:latin typeface="Calibri" panose="020F0502020204030204" pitchFamily="34" charset="0"/>
                <a:cs typeface="Calibri" panose="020F0502020204030204" pitchFamily="34" charset="0"/>
              </a:rPr>
              <a:t>mô</a:t>
            </a:r>
            <a:r>
              <a:rPr lang="en-US" sz="2600" dirty="0">
                <a:latin typeface="Calibri" panose="020F0502020204030204" pitchFamily="34" charset="0"/>
                <a:cs typeface="Calibri" panose="020F0502020204030204" pitchFamily="34" charset="0"/>
              </a:rPr>
              <a:t> hình </a:t>
            </a:r>
            <a:r>
              <a:rPr lang="en-US" sz="2600" dirty="0" err="1">
                <a:latin typeface="Calibri" panose="020F0502020204030204" pitchFamily="34" charset="0"/>
                <a:cs typeface="Calibri" panose="020F0502020204030204" pitchFamily="34" charset="0"/>
              </a:rPr>
              <a:t>OSI</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Chịu</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trách</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nhiệm</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truyền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dữ</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liệu</a:t>
            </a:r>
            <a:r>
              <a:rPr lang="en-US" sz="2600" dirty="0">
                <a:latin typeface="Calibri" panose="020F0502020204030204" pitchFamily="34" charset="0"/>
                <a:cs typeface="Calibri" panose="020F0502020204030204" pitchFamily="34" charset="0"/>
              </a:rPr>
              <a:t> giữa </a:t>
            </a:r>
            <a:r>
              <a:rPr lang="en-US" sz="2600" dirty="0" err="1">
                <a:latin typeface="Calibri" panose="020F0502020204030204" pitchFamily="34" charset="0"/>
                <a:cs typeface="Calibri" panose="020F0502020204030204" pitchFamily="34" charset="0"/>
              </a:rPr>
              <a:t>hai</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thiết</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bị</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trong</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cùng</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một</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mạng</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Tại</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đây</a:t>
            </a:r>
            <a:r>
              <a:rPr lang="en-US" sz="2600" dirty="0">
                <a:latin typeface="Calibri" panose="020F0502020204030204" pitchFamily="34" charset="0"/>
                <a:cs typeface="Calibri" panose="020F0502020204030204" pitchFamily="34" charset="0"/>
              </a:rPr>
              <a:t>, các </a:t>
            </a:r>
            <a:r>
              <a:rPr lang="en-US" sz="2600" dirty="0" err="1">
                <a:latin typeface="Calibri" panose="020F0502020204030204" pitchFamily="34" charset="0"/>
                <a:cs typeface="Calibri" panose="020F0502020204030204" pitchFamily="34" charset="0"/>
              </a:rPr>
              <a:t>gói</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dữ</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liệu</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được</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đóng</a:t>
            </a:r>
            <a:r>
              <a:rPr lang="en-US" sz="2600" dirty="0">
                <a:latin typeface="Calibri" panose="020F0502020204030204" pitchFamily="34" charset="0"/>
                <a:cs typeface="Calibri" panose="020F0502020204030204" pitchFamily="34" charset="0"/>
              </a:rPr>
              <a:t> vào </a:t>
            </a:r>
            <a:r>
              <a:rPr lang="en-US" sz="2600" dirty="0" err="1">
                <a:latin typeface="Calibri" panose="020F0502020204030204" pitchFamily="34" charset="0"/>
                <a:cs typeface="Calibri" panose="020F0502020204030204" pitchFamily="34" charset="0"/>
              </a:rPr>
              <a:t>khung</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gọi</a:t>
            </a:r>
            <a:r>
              <a:rPr lang="en-US" sz="2600" dirty="0">
                <a:latin typeface="Calibri" panose="020F0502020204030204" pitchFamily="34" charset="0"/>
                <a:cs typeface="Calibri" panose="020F0502020204030204" pitchFamily="34" charset="0"/>
              </a:rPr>
              <a:t> là Frame) và </a:t>
            </a:r>
            <a:r>
              <a:rPr lang="en-US" sz="2600" dirty="0" err="1">
                <a:latin typeface="Calibri" panose="020F0502020204030204" pitchFamily="34" charset="0"/>
                <a:cs typeface="Calibri" panose="020F0502020204030204" pitchFamily="34" charset="0"/>
              </a:rPr>
              <a:t>được</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định</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tuyến</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đi</a:t>
            </a:r>
            <a:r>
              <a:rPr lang="en-US" sz="2600" dirty="0">
                <a:latin typeface="Calibri" panose="020F0502020204030204" pitchFamily="34" charset="0"/>
                <a:cs typeface="Calibri" panose="020F0502020204030204" pitchFamily="34" charset="0"/>
              </a:rPr>
              <a:t> đến </a:t>
            </a:r>
            <a:r>
              <a:rPr lang="en-US" sz="2600" dirty="0" err="1">
                <a:latin typeface="Calibri" panose="020F0502020204030204" pitchFamily="34" charset="0"/>
                <a:cs typeface="Calibri" panose="020F0502020204030204" pitchFamily="34" charset="0"/>
              </a:rPr>
              <a:t>đích</a:t>
            </a:r>
            <a:r>
              <a:rPr lang="en-US" sz="2600" dirty="0">
                <a:latin typeface="Calibri" panose="020F0502020204030204" pitchFamily="34" charset="0"/>
                <a:cs typeface="Calibri" panose="020F0502020204030204" pitchFamily="34" charset="0"/>
              </a:rPr>
              <a:t> đã </a:t>
            </a:r>
            <a:r>
              <a:rPr lang="en-US" sz="2600" dirty="0" err="1">
                <a:latin typeface="Calibri" panose="020F0502020204030204" pitchFamily="34" charset="0"/>
                <a:cs typeface="Calibri" panose="020F0502020204030204" pitchFamily="34" charset="0"/>
              </a:rPr>
              <a:t>được</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chỉ</a:t>
            </a:r>
            <a:r>
              <a:rPr lang="en-US" sz="2600" dirty="0">
                <a:latin typeface="Calibri" panose="020F0502020204030204" pitchFamily="34" charset="0"/>
                <a:cs typeface="Calibri" panose="020F0502020204030204" pitchFamily="34" charset="0"/>
              </a:rPr>
              <a:t> </a:t>
            </a:r>
            <a:r>
              <a:rPr lang="en-US" sz="2600" dirty="0" err="1">
                <a:latin typeface="Calibri" panose="020F0502020204030204" pitchFamily="34" charset="0"/>
                <a:cs typeface="Calibri" panose="020F0502020204030204" pitchFamily="34" charset="0"/>
              </a:rPr>
              <a:t>định</a:t>
            </a:r>
            <a:r>
              <a:rPr lang="en-US" sz="2600" dirty="0">
                <a:latin typeface="Calibri" panose="020F0502020204030204" pitchFamily="34" charset="0"/>
                <a:cs typeface="Calibri" panose="020F0502020204030204" pitchFamily="34" charset="0"/>
              </a:rPr>
              <a:t> ban </a:t>
            </a:r>
            <a:r>
              <a:rPr lang="en-US" sz="2600" dirty="0" err="1">
                <a:latin typeface="Calibri" panose="020F0502020204030204" pitchFamily="34" charset="0"/>
                <a:cs typeface="Calibri" panose="020F0502020204030204" pitchFamily="34" charset="0"/>
              </a:rPr>
              <a:t>đầu</a:t>
            </a:r>
            <a:endParaRPr lang="en-US" sz="2600" dirty="0">
              <a:latin typeface="Calibri" panose="020F0502020204030204" pitchFamily="34" charset="0"/>
              <a:cs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946878" y="1645888"/>
            <a:ext cx="10298243" cy="4247317"/>
          </a:xfrm>
          <a:prstGeom prst="rect">
            <a:avLst/>
          </a:prstGeom>
          <a:noFill/>
        </p:spPr>
        <p:txBody>
          <a:bodyPr wrap="square">
            <a:spAutoFit/>
          </a:bodyPr>
          <a:lstStyle/>
          <a:p>
            <a:pPr algn="just">
              <a:spcBef>
                <a:spcPts val="600"/>
              </a:spcBef>
              <a:spcAft>
                <a:spcPts val="600"/>
              </a:spcAft>
              <a:buFont typeface="Arial" panose="020B0604020202020204" pitchFamily="34" charset="0"/>
              <a:buChar char="•"/>
            </a:pPr>
            <a:r>
              <a:rPr lang="vi-VN" sz="2400" b="1" i="0" dirty="0" err="1">
                <a:effectLst/>
                <a:latin typeface="Google Sans"/>
              </a:rPr>
              <a:t>Ethernet</a:t>
            </a:r>
            <a:r>
              <a:rPr lang="vi-VN" sz="2400" b="0" i="0" dirty="0">
                <a:effectLst/>
                <a:latin typeface="Google Sans"/>
              </a:rPr>
              <a:t>: </a:t>
            </a:r>
            <a:r>
              <a:rPr lang="vi-VN" sz="2400" b="0" i="0" dirty="0" err="1">
                <a:effectLst/>
                <a:latin typeface="Google Sans"/>
              </a:rPr>
              <a:t>Ethernet</a:t>
            </a:r>
            <a:r>
              <a:rPr lang="vi-VN" sz="2400" b="0" i="0" dirty="0">
                <a:effectLst/>
                <a:latin typeface="Google Sans"/>
              </a:rPr>
              <a:t> là một giao thức </a:t>
            </a:r>
            <a:r>
              <a:rPr lang="vi-VN" sz="2400" b="0" i="0" dirty="0" err="1">
                <a:effectLst/>
                <a:latin typeface="Google Sans"/>
              </a:rPr>
              <a:t>PHY</a:t>
            </a:r>
            <a:r>
              <a:rPr lang="vi-VN" sz="2400" b="0" i="0" dirty="0">
                <a:effectLst/>
                <a:latin typeface="Google Sans"/>
              </a:rPr>
              <a:t> phổ biến được sử dụng trong các mạng cục bộ (LAN). </a:t>
            </a:r>
            <a:r>
              <a:rPr lang="vi-VN" sz="2400" b="0" i="0" dirty="0" err="1">
                <a:effectLst/>
                <a:latin typeface="Google Sans"/>
              </a:rPr>
              <a:t>Ethernet</a:t>
            </a:r>
            <a:r>
              <a:rPr lang="vi-VN" sz="2400" b="0" i="0" dirty="0">
                <a:effectLst/>
                <a:latin typeface="Google Sans"/>
              </a:rPr>
              <a:t> sử dụng cáp đồng trục, cáp xoắn đôi hoặc cáp quang để truyền dữ liệu.</a:t>
            </a:r>
          </a:p>
          <a:p>
            <a:pPr algn="just">
              <a:spcBef>
                <a:spcPts val="600"/>
              </a:spcBef>
              <a:spcAft>
                <a:spcPts val="600"/>
              </a:spcAft>
              <a:buFont typeface="Arial" panose="020B0604020202020204" pitchFamily="34" charset="0"/>
              <a:buChar char="•"/>
            </a:pPr>
            <a:r>
              <a:rPr lang="vi-VN" sz="2400" b="1" i="0" dirty="0" err="1">
                <a:effectLst/>
                <a:latin typeface="Google Sans"/>
              </a:rPr>
              <a:t>Wi-Fi</a:t>
            </a:r>
            <a:r>
              <a:rPr lang="vi-VN" sz="2400" b="0" i="0" dirty="0">
                <a:effectLst/>
                <a:latin typeface="Google Sans"/>
              </a:rPr>
              <a:t>: </a:t>
            </a:r>
            <a:r>
              <a:rPr lang="vi-VN" sz="2400" b="0" i="0" dirty="0" err="1">
                <a:effectLst/>
                <a:latin typeface="Google Sans"/>
              </a:rPr>
              <a:t>Wi-Fi</a:t>
            </a:r>
            <a:r>
              <a:rPr lang="vi-VN" sz="2400" b="0" i="0" dirty="0">
                <a:effectLst/>
                <a:latin typeface="Google Sans"/>
              </a:rPr>
              <a:t> là một giao thức </a:t>
            </a:r>
            <a:r>
              <a:rPr lang="vi-VN" sz="2400" b="0" i="0" dirty="0" err="1">
                <a:effectLst/>
                <a:latin typeface="Google Sans"/>
              </a:rPr>
              <a:t>PHY</a:t>
            </a:r>
            <a:r>
              <a:rPr lang="vi-VN" sz="2400" b="0" i="0" dirty="0">
                <a:effectLst/>
                <a:latin typeface="Google Sans"/>
              </a:rPr>
              <a:t> không dây được sử dụng để kết nối các thiết bị với nhau trong một phạm vi ngắn. </a:t>
            </a:r>
            <a:r>
              <a:rPr lang="vi-VN" sz="2400" b="0" i="0" dirty="0" err="1">
                <a:effectLst/>
                <a:latin typeface="Google Sans"/>
              </a:rPr>
              <a:t>Wi-Fi</a:t>
            </a:r>
            <a:r>
              <a:rPr lang="vi-VN" sz="2400" b="0" i="0" dirty="0">
                <a:effectLst/>
                <a:latin typeface="Google Sans"/>
              </a:rPr>
              <a:t> sử dụng sóng vô tuyến để truyền dữ liệu.</a:t>
            </a:r>
          </a:p>
          <a:p>
            <a:pPr algn="just">
              <a:spcBef>
                <a:spcPts val="600"/>
              </a:spcBef>
              <a:spcAft>
                <a:spcPts val="600"/>
              </a:spcAft>
              <a:buFont typeface="Arial" panose="020B0604020202020204" pitchFamily="34" charset="0"/>
              <a:buChar char="•"/>
            </a:pPr>
            <a:r>
              <a:rPr lang="vi-VN" sz="2400" b="1" i="0" dirty="0" err="1">
                <a:effectLst/>
                <a:latin typeface="Google Sans"/>
              </a:rPr>
              <a:t>Bluetooth</a:t>
            </a:r>
            <a:r>
              <a:rPr lang="vi-VN" sz="2400" b="0" i="0" dirty="0">
                <a:effectLst/>
                <a:latin typeface="Google Sans"/>
              </a:rPr>
              <a:t>: </a:t>
            </a:r>
            <a:r>
              <a:rPr lang="vi-VN" sz="2400" b="0" i="0" dirty="0" err="1">
                <a:effectLst/>
                <a:latin typeface="Google Sans"/>
              </a:rPr>
              <a:t>Bluetooth</a:t>
            </a:r>
            <a:r>
              <a:rPr lang="vi-VN" sz="2400" b="0" i="0" dirty="0">
                <a:effectLst/>
                <a:latin typeface="Google Sans"/>
              </a:rPr>
              <a:t> là một giao thức </a:t>
            </a:r>
            <a:r>
              <a:rPr lang="vi-VN" sz="2400" b="0" i="0" dirty="0" err="1">
                <a:effectLst/>
                <a:latin typeface="Google Sans"/>
              </a:rPr>
              <a:t>PHY</a:t>
            </a:r>
            <a:r>
              <a:rPr lang="vi-VN" sz="2400" b="0" i="0" dirty="0">
                <a:effectLst/>
                <a:latin typeface="Google Sans"/>
              </a:rPr>
              <a:t> không dây được sử dụng để kết nối các thiết bị với nhau trong một phạm vi rất ngắn. </a:t>
            </a:r>
            <a:r>
              <a:rPr lang="vi-VN" sz="2400" b="0" i="0" dirty="0" err="1">
                <a:effectLst/>
                <a:latin typeface="Google Sans"/>
              </a:rPr>
              <a:t>Bluetooth</a:t>
            </a:r>
            <a:r>
              <a:rPr lang="vi-VN" sz="2400" b="0" i="0" dirty="0">
                <a:effectLst/>
                <a:latin typeface="Google Sans"/>
              </a:rPr>
              <a:t> sử dụng sóng vô tuyến để truyền dữ liệu.</a:t>
            </a:r>
          </a:p>
          <a:p>
            <a:pPr algn="just">
              <a:spcBef>
                <a:spcPts val="600"/>
              </a:spcBef>
              <a:spcAft>
                <a:spcPts val="600"/>
              </a:spcAft>
              <a:buFont typeface="Arial" panose="020B0604020202020204" pitchFamily="34" charset="0"/>
              <a:buChar char="•"/>
            </a:pPr>
            <a:r>
              <a:rPr lang="vi-VN" sz="2400" b="1" i="0" dirty="0" err="1">
                <a:effectLst/>
                <a:latin typeface="Google Sans"/>
              </a:rPr>
              <a:t>USB</a:t>
            </a:r>
            <a:r>
              <a:rPr lang="vi-VN" sz="2400" b="0" i="0" dirty="0">
                <a:effectLst/>
                <a:latin typeface="Google Sans"/>
              </a:rPr>
              <a:t>: </a:t>
            </a:r>
            <a:r>
              <a:rPr lang="vi-VN" sz="2400" b="0" i="0" dirty="0" err="1">
                <a:effectLst/>
                <a:latin typeface="Google Sans"/>
              </a:rPr>
              <a:t>USB</a:t>
            </a:r>
            <a:r>
              <a:rPr lang="vi-VN" sz="2400" b="0" i="0" dirty="0">
                <a:effectLst/>
                <a:latin typeface="Google Sans"/>
              </a:rPr>
              <a:t> là một giao thức </a:t>
            </a:r>
            <a:r>
              <a:rPr lang="vi-VN" sz="2400" b="0" i="0" dirty="0" err="1">
                <a:effectLst/>
                <a:latin typeface="Google Sans"/>
              </a:rPr>
              <a:t>PHY</a:t>
            </a:r>
            <a:r>
              <a:rPr lang="vi-VN" sz="2400" b="0" i="0" dirty="0">
                <a:effectLst/>
                <a:latin typeface="Google Sans"/>
              </a:rPr>
              <a:t> có dây được sử dụng để kết nối các thiết bị với nhau. </a:t>
            </a:r>
            <a:r>
              <a:rPr lang="vi-VN" sz="2400" b="0" i="0" dirty="0" err="1">
                <a:effectLst/>
                <a:latin typeface="Google Sans"/>
              </a:rPr>
              <a:t>USB</a:t>
            </a:r>
            <a:r>
              <a:rPr lang="vi-VN" sz="2400" b="0" i="0" dirty="0">
                <a:effectLst/>
                <a:latin typeface="Google Sans"/>
              </a:rPr>
              <a:t> sử dụng cáp đồng trục để truyền dữ liệu.</a:t>
            </a:r>
          </a:p>
        </p:txBody>
      </p:sp>
      <p:sp>
        <p:nvSpPr>
          <p:cNvPr id="5" name="Hộp Văn bản 4"/>
          <p:cNvSpPr txBox="1"/>
          <p:nvPr/>
        </p:nvSpPr>
        <p:spPr>
          <a:xfrm>
            <a:off x="269825" y="491646"/>
            <a:ext cx="6520720" cy="954107"/>
          </a:xfrm>
          <a:prstGeom prst="rect">
            <a:avLst/>
          </a:prstGeom>
          <a:noFill/>
        </p:spPr>
        <p:txBody>
          <a:bodyPr wrap="square">
            <a:spAutoFit/>
          </a:bodyPr>
          <a:lstStyle/>
          <a:p>
            <a:r>
              <a:rPr lang="vi-VN" sz="2800" b="0" i="0" dirty="0">
                <a:effectLst/>
                <a:latin typeface="Google Sans"/>
              </a:rPr>
              <a:t>Một số giao thức của tầng </a:t>
            </a:r>
            <a:r>
              <a:rPr lang="en-US" sz="2800" b="0" i="0" dirty="0">
                <a:effectLst/>
                <a:latin typeface="Google Sans"/>
              </a:rPr>
              <a:t>Physical</a:t>
            </a:r>
          </a:p>
          <a:p>
            <a:pPr algn="l"/>
            <a:endParaRPr lang="vi-VN" sz="2800" b="0" i="0" dirty="0">
              <a:effectLst/>
              <a:latin typeface="Google Sans"/>
            </a:endParaRPr>
          </a:p>
        </p:txBody>
      </p:sp>
    </p:spTree>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76985" y="108585"/>
            <a:ext cx="9726930" cy="582930"/>
          </a:xfrm>
        </p:spPr>
        <p:txBody>
          <a:bodyPr anchor="ctr" anchorCtr="0">
            <a:normAutofit fontScale="90000"/>
          </a:bodyPr>
          <a:lstStyle/>
          <a:p>
            <a:r>
              <a:rPr lang="en-US" sz="3600">
                <a:latin typeface="Calibri" panose="020F0502020204030204" pitchFamily="34" charset="0"/>
                <a:cs typeface="Calibri" panose="020F0502020204030204" pitchFamily="34" charset="0"/>
              </a:rPr>
              <a:t> Dòng Thứ 3 là tầng Network.</a:t>
            </a:r>
          </a:p>
        </p:txBody>
      </p:sp>
      <p:pic>
        <p:nvPicPr>
          <p:cNvPr id="7" name="Picture Placeholder 6" descr="Picture4"/>
          <p:cNvPicPr>
            <a:picLocks noGrp="1" noChangeAspect="1"/>
          </p:cNvPicPr>
          <p:nvPr>
            <p:ph type="pic" idx="1"/>
          </p:nvPr>
        </p:nvPicPr>
        <p:blipFill>
          <a:blip r:embed="rId2"/>
          <a:stretch>
            <a:fillRect/>
          </a:stretch>
        </p:blipFill>
        <p:spPr>
          <a:xfrm>
            <a:off x="1470025" y="690880"/>
            <a:ext cx="9533890" cy="3526790"/>
          </a:xfrm>
          <a:prstGeom prst="rect">
            <a:avLst/>
          </a:prstGeom>
        </p:spPr>
      </p:pic>
      <p:sp>
        <p:nvSpPr>
          <p:cNvPr id="6" name="Text Placeholder 5"/>
          <p:cNvSpPr>
            <a:spLocks noGrp="1"/>
          </p:cNvSpPr>
          <p:nvPr>
            <p:ph type="body" sz="half" idx="2"/>
          </p:nvPr>
        </p:nvSpPr>
        <p:spPr>
          <a:xfrm>
            <a:off x="1276985" y="4217670"/>
            <a:ext cx="10178415" cy="2640330"/>
          </a:xfrm>
        </p:spPr>
        <p:txBody>
          <a:bodyPr>
            <a:noAutofit/>
          </a:bodyPr>
          <a:lstStyle/>
          <a:p>
            <a:pPr algn="just"/>
            <a:r>
              <a:rPr lang="en-US" sz="2000">
                <a:latin typeface="Calibri" panose="020F0502020204030204" pitchFamily="34" charset="0"/>
                <a:cs typeface="Calibri" panose="020F0502020204030204" pitchFamily="34" charset="0"/>
              </a:rPr>
              <a:t> </a:t>
            </a:r>
            <a:r>
              <a:rPr lang="en-US" sz="2300">
                <a:latin typeface="Calibri" panose="020F0502020204030204" pitchFamily="34" charset="0"/>
                <a:cs typeface="Calibri" panose="020F0502020204030204" pitchFamily="34" charset="0"/>
                <a:sym typeface="Wingdings" panose="05000000000000000000" charset="0"/>
              </a:rPr>
              <a:t> </a:t>
            </a:r>
            <a:r>
              <a:rPr lang="en-US" sz="2300">
                <a:latin typeface="Calibri" panose="020F0502020204030204" pitchFamily="34" charset="0"/>
                <a:cs typeface="Calibri" panose="020F0502020204030204" pitchFamily="34" charset="0"/>
              </a:rPr>
              <a:t>Chức năng: Gần giống như tầng mạng của mô hình OSI. Tại đây, nó cũng được định nghĩa là một giao thức chịu trách nhiệm truyền tải dữ liệu một cách logic trong mạng. Các phân đoạn dữ liệu sẽ được đóng gói (Packets) với kích thước mỗi gói phù hợp với mạng chuyển mạch mà nó dùng để truyền dữ liệu. Lúc này, các gói tin được chèn thêm phần Header chứa thông tin của tầng mạng và tiếp tục được chuyển đến tầng tiếp theo. Các giao thức chính trong tầng là IP, ICMP và ARP.</a:t>
            </a:r>
          </a:p>
        </p:txBody>
      </p:sp>
    </p:spTree>
  </p:cSld>
  <p:clrMapOvr>
    <a:masterClrMapping/>
  </p:clrMapOvr>
  <mc:AlternateContent xmlns:mc="http://schemas.openxmlformats.org/markup-compatibility/2006" xmlns:p14="http://schemas.microsoft.com/office/powerpoint/2010/main">
    <mc:Choice Requires="p14">
      <p:transition spd="slow">
        <p:wipe/>
      </p:transition>
    </mc:Choice>
    <mc:Fallback xmlns="">
      <p:transition spd="slow">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fillRect/>
          </a:stretch>
        </a:blipFill>
        <a:effectLst/>
      </p:bgPr>
    </p:bg>
    <p:spTree>
      <p:nvGrpSpPr>
        <p:cNvPr id="1" name=""/>
        <p:cNvGrpSpPr/>
        <p:nvPr/>
      </p:nvGrpSpPr>
      <p:grpSpPr>
        <a:xfrm>
          <a:off x="0" y="0"/>
          <a:ext cx="0" cy="0"/>
          <a:chOff x="0" y="0"/>
          <a:chExt cx="0" cy="0"/>
        </a:xfrm>
      </p:grpSpPr>
      <p:grpSp>
        <p:nvGrpSpPr>
          <p:cNvPr id="174" name="Group 173"/>
          <p:cNvGrpSpPr>
            <a:grpSpLocks noGrp="1" noUngrp="1" noRot="1" noChangeAspect="1" noMove="1" noResize="1"/>
          </p:cNvGrpSpPr>
          <p:nvPr/>
        </p:nvGrpSpPr>
        <p:grpSpPr>
          <a:xfrm>
            <a:off x="0" y="-1"/>
            <a:ext cx="12192003" cy="6858001"/>
            <a:chOff x="0" y="-1"/>
            <a:chExt cx="12192003" cy="6858001"/>
          </a:xfrm>
        </p:grpSpPr>
        <p:sp useBgFill="1">
          <p:nvSpPr>
            <p:cNvPr id="175" name="Rectangle 174"/>
            <p:cNvSpPr/>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p:cNvPicPr>
              <a:picLocks noChangeAspect="1" noChangeArrowheads="1"/>
            </p:cNvPicPr>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pic>
        <p:nvPicPr>
          <p:cNvPr id="4" name="Picture 3" descr="close up of circuit board"/>
          <p:cNvPicPr>
            <a:picLocks noChangeAspect="1"/>
          </p:cNvPicPr>
          <p:nvPr/>
        </p:nvPicPr>
        <p:blipFill rotWithShape="1">
          <a:blip r:embed="rId4">
            <a:alphaModFix amt="30000"/>
          </a:blip>
          <a:srcRect l="17220" r="9210" b="-1"/>
          <a:stretch>
            <a:fillRect/>
          </a:stretch>
        </p:blipFill>
        <p:spPr>
          <a:xfrm>
            <a:off x="-1" y="-19040"/>
            <a:ext cx="7558541" cy="6857990"/>
          </a:xfrm>
          <a:prstGeom prst="rect">
            <a:avLst/>
          </a:prstGeom>
        </p:spPr>
      </p:pic>
      <p:grpSp>
        <p:nvGrpSpPr>
          <p:cNvPr id="178" name="Group 177"/>
          <p:cNvGrpSpPr>
            <a:grpSpLocks noGrp="1" noUngrp="1" noRot="1" noChangeAspect="1" noMove="1" noResize="1"/>
          </p:cNvGrpSpPr>
          <p:nvPr/>
        </p:nvGrpSpPr>
        <p:grpSpPr>
          <a:xfrm>
            <a:off x="0" y="0"/>
            <a:ext cx="2305051" cy="6858001"/>
            <a:chOff x="0" y="0"/>
            <a:chExt cx="2305051" cy="6858001"/>
          </a:xfrm>
          <a:solidFill>
            <a:schemeClr val="tx1">
              <a:alpha val="70000"/>
            </a:schemeClr>
          </a:solidFill>
          <a:effectLst/>
        </p:grpSpPr>
        <p:sp>
          <p:nvSpPr>
            <p:cNvPr id="179" name="Rectangle 178"/>
            <p:cNvSpPr>
              <a:spLocks noChangeArrowheads="1"/>
            </p:cNvSpPr>
            <p:nvPr/>
          </p:nvSpPr>
          <p:spPr bwMode="auto">
            <a:xfrm>
              <a:off x="1209675" y="4763"/>
              <a:ext cx="23813" cy="2181225"/>
            </a:xfrm>
            <a:prstGeom prst="rect">
              <a:avLst/>
            </a:prstGeom>
            <a:grpFill/>
            <a:ln>
              <a:noFill/>
            </a:ln>
          </p:spPr>
        </p:sp>
        <p:sp>
          <p:nvSpPr>
            <p:cNvPr id="180"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81"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2" name="Rectangle 181"/>
            <p:cNvSpPr>
              <a:spLocks noChangeArrowheads="1"/>
            </p:cNvSpPr>
            <p:nvPr/>
          </p:nvSpPr>
          <p:spPr bwMode="auto">
            <a:xfrm>
              <a:off x="414338" y="9525"/>
              <a:ext cx="28575" cy="4481513"/>
            </a:xfrm>
            <a:prstGeom prst="rect">
              <a:avLst/>
            </a:prstGeom>
            <a:grpFill/>
            <a:ln>
              <a:noFill/>
            </a:ln>
          </p:spPr>
        </p:sp>
        <p:sp>
          <p:nvSpPr>
            <p:cNvPr id="183"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4"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5"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86"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87"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188"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189"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90"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91"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192"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193"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194"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195"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196"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197"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198"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199"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200"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01"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202"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03"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204"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5"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206"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7" name="Rectangle 206"/>
            <p:cNvSpPr>
              <a:spLocks noChangeArrowheads="1"/>
            </p:cNvSpPr>
            <p:nvPr/>
          </p:nvSpPr>
          <p:spPr bwMode="auto">
            <a:xfrm>
              <a:off x="642938" y="6610350"/>
              <a:ext cx="23813" cy="242888"/>
            </a:xfrm>
            <a:prstGeom prst="rect">
              <a:avLst/>
            </a:prstGeom>
            <a:grpFill/>
            <a:ln>
              <a:noFill/>
            </a:ln>
          </p:spPr>
        </p:sp>
        <p:sp>
          <p:nvSpPr>
            <p:cNvPr id="208"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9"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210"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211"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212"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213"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214"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215"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216"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217"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218"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219" name="Rectangle 218"/>
            <p:cNvSpPr>
              <a:spLocks noChangeArrowheads="1"/>
            </p:cNvSpPr>
            <p:nvPr/>
          </p:nvSpPr>
          <p:spPr bwMode="auto">
            <a:xfrm>
              <a:off x="1228725" y="4662488"/>
              <a:ext cx="23813" cy="2181225"/>
            </a:xfrm>
            <a:prstGeom prst="rect">
              <a:avLst/>
            </a:prstGeom>
            <a:grpFill/>
            <a:ln>
              <a:noFill/>
            </a:ln>
          </p:spPr>
        </p:sp>
        <p:sp>
          <p:nvSpPr>
            <p:cNvPr id="220"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221"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22"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223"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24"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25"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226"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227"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28"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29"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230"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231"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232"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title"/>
          </p:nvPr>
        </p:nvSpPr>
        <p:spPr>
          <a:xfrm>
            <a:off x="7962519" y="618518"/>
            <a:ext cx="3084891" cy="1478570"/>
          </a:xfrm>
        </p:spPr>
        <p:txBody>
          <a:bodyPr>
            <a:normAutofit/>
          </a:bodyPr>
          <a:lstStyle/>
          <a:p>
            <a:r>
              <a:rPr lang="vi-VN" sz="3200" i="1" dirty="0">
                <a:effectLst/>
                <a:latin typeface="Calibri" panose="020F0502020204030204" pitchFamily="34" charset="0"/>
                <a:ea typeface="Calibri" panose="020F0502020204030204" pitchFamily="34" charset="0"/>
                <a:cs typeface="Dubai Light" panose="020B0303030403030204" pitchFamily="34" charset="-78"/>
              </a:rPr>
              <a:t>mô hình </a:t>
            </a:r>
            <a:r>
              <a:rPr lang="vi-VN" sz="3200" i="1" dirty="0" err="1">
                <a:effectLst/>
                <a:latin typeface="Calibri" panose="020F0502020204030204" pitchFamily="34" charset="0"/>
                <a:ea typeface="Calibri" panose="020F0502020204030204" pitchFamily="34" charset="0"/>
                <a:cs typeface="Dubai Light" panose="020B0303030403030204" pitchFamily="34" charset="-78"/>
              </a:rPr>
              <a:t>TCP</a:t>
            </a:r>
            <a:r>
              <a:rPr lang="vi-VN" sz="3200" i="1" dirty="0">
                <a:effectLst/>
                <a:latin typeface="Calibri" panose="020F0502020204030204" pitchFamily="34" charset="0"/>
                <a:ea typeface="Calibri" panose="020F0502020204030204" pitchFamily="34" charset="0"/>
                <a:cs typeface="Dubai Light" panose="020B0303030403030204" pitchFamily="34" charset="-78"/>
              </a:rPr>
              <a:t>/</a:t>
            </a:r>
            <a:r>
              <a:rPr lang="vi-VN" sz="3200" i="1" dirty="0" err="1">
                <a:effectLst/>
                <a:latin typeface="Calibri" panose="020F0502020204030204" pitchFamily="34" charset="0"/>
                <a:ea typeface="Calibri" panose="020F0502020204030204" pitchFamily="34" charset="0"/>
                <a:cs typeface="Dubai Light" panose="020B0303030403030204" pitchFamily="34" charset="-78"/>
              </a:rPr>
              <a:t>IP</a:t>
            </a:r>
            <a:r>
              <a:rPr lang="vi-VN" sz="3200" i="1" dirty="0">
                <a:effectLst/>
                <a:latin typeface="Calibri" panose="020F0502020204030204" pitchFamily="34" charset="0"/>
                <a:ea typeface="Calibri" panose="020F0502020204030204" pitchFamily="34" charset="0"/>
                <a:cs typeface="Dubai Light" panose="020B0303030403030204" pitchFamily="34" charset="-78"/>
              </a:rPr>
              <a:t> Là Gì ?</a:t>
            </a:r>
            <a:endParaRPr lang="en-US" sz="4800" i="1" dirty="0">
              <a:latin typeface="Dubai Light" panose="020B0303030403030204" pitchFamily="34" charset="-78"/>
              <a:cs typeface="Dubai Light" panose="020B0303030403030204" pitchFamily="34" charset="-78"/>
            </a:endParaRPr>
          </a:p>
        </p:txBody>
      </p:sp>
      <p:sp>
        <p:nvSpPr>
          <p:cNvPr id="3" name="Content Placeholder 2"/>
          <p:cNvSpPr>
            <a:spLocks noGrp="1"/>
          </p:cNvSpPr>
          <p:nvPr>
            <p:ph idx="1"/>
          </p:nvPr>
        </p:nvSpPr>
        <p:spPr>
          <a:xfrm>
            <a:off x="7962519" y="2249487"/>
            <a:ext cx="3084892" cy="4119564"/>
          </a:xfrm>
        </p:spPr>
        <p:txBody>
          <a:bodyPr>
            <a:noAutofit/>
          </a:bodyPr>
          <a:lstStyle/>
          <a:p>
            <a:pPr algn="just">
              <a:lnSpc>
                <a:spcPct val="110000"/>
              </a:lnSpc>
            </a:pPr>
            <a:r>
              <a:rPr lang="vi-VN" sz="2100" b="0" i="0" dirty="0">
                <a:effectLst/>
                <a:latin typeface="Google Sans"/>
              </a:rPr>
              <a:t>Mô hình </a:t>
            </a:r>
            <a:r>
              <a:rPr lang="vi-VN" sz="2100" b="0" i="0" dirty="0" err="1">
                <a:effectLst/>
                <a:latin typeface="Google Sans"/>
              </a:rPr>
              <a:t>TCP</a:t>
            </a:r>
            <a:r>
              <a:rPr lang="vi-VN" sz="2100" b="0" i="0" dirty="0">
                <a:effectLst/>
                <a:latin typeface="Google Sans"/>
              </a:rPr>
              <a:t>/</a:t>
            </a:r>
            <a:r>
              <a:rPr lang="vi-VN" sz="2100" b="0" i="0" dirty="0" err="1">
                <a:effectLst/>
                <a:latin typeface="Google Sans"/>
              </a:rPr>
              <a:t>IP</a:t>
            </a:r>
            <a:r>
              <a:rPr lang="vi-VN" sz="2100" b="0" i="0" dirty="0">
                <a:effectLst/>
                <a:latin typeface="Google Sans"/>
              </a:rPr>
              <a:t> là một mô hình giao thức kết nối các máy tính trong mạng máy tính. Mô hình này được phát triển bởi viện nghiên cứu </a:t>
            </a:r>
            <a:r>
              <a:rPr lang="vi-VN" sz="2100" b="0" i="0" dirty="0" err="1">
                <a:effectLst/>
                <a:latin typeface="Google Sans"/>
              </a:rPr>
              <a:t>DARPA</a:t>
            </a:r>
            <a:r>
              <a:rPr lang="vi-VN" sz="2100" b="0" i="0" dirty="0">
                <a:effectLst/>
                <a:latin typeface="Google Sans"/>
              </a:rPr>
              <a:t> của quân đội Mỹ trong những năm 1970 và được sử dụng rộng rãi trong mạng </a:t>
            </a:r>
            <a:r>
              <a:rPr lang="vi-VN" sz="2100" b="0" i="0" dirty="0" err="1">
                <a:effectLst/>
                <a:latin typeface="Google Sans"/>
              </a:rPr>
              <a:t>Internet</a:t>
            </a:r>
            <a:r>
              <a:rPr lang="vi-VN" sz="2100" b="0" i="0" dirty="0">
                <a:effectLst/>
                <a:latin typeface="Google Sans"/>
              </a:rPr>
              <a:t> hiện nay.</a:t>
            </a:r>
            <a:endParaRPr lang="en-US" sz="21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946878" y="1143717"/>
            <a:ext cx="10298243" cy="4401205"/>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vi-VN" sz="2400" b="1" i="0" dirty="0" err="1">
                <a:effectLst/>
                <a:latin typeface="Google Sans"/>
              </a:rPr>
              <a:t>IP</a:t>
            </a:r>
            <a:r>
              <a:rPr lang="vi-VN" sz="2400" b="0" i="0" dirty="0">
                <a:effectLst/>
                <a:latin typeface="Google Sans"/>
              </a:rPr>
              <a:t> (</a:t>
            </a:r>
            <a:r>
              <a:rPr lang="vi-VN" sz="2400" b="0" i="0" dirty="0" err="1">
                <a:effectLst/>
                <a:latin typeface="Google Sans"/>
              </a:rPr>
              <a:t>Internet</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mạng được sử dụng phổ biến nhất. Nó được sử dụng để định tuyến các gói tin giữa các mạng khác nhau.</a:t>
            </a:r>
          </a:p>
          <a:p>
            <a:pPr algn="l">
              <a:spcBef>
                <a:spcPts val="600"/>
              </a:spcBef>
              <a:spcAft>
                <a:spcPts val="600"/>
              </a:spcAft>
              <a:buFont typeface="Arial" panose="020B0604020202020204" pitchFamily="34" charset="0"/>
              <a:buChar char="•"/>
            </a:pPr>
            <a:r>
              <a:rPr lang="vi-VN" sz="2400" b="1" i="0" dirty="0" err="1">
                <a:effectLst/>
                <a:latin typeface="Google Sans"/>
              </a:rPr>
              <a:t>ICMP</a:t>
            </a:r>
            <a:r>
              <a:rPr lang="vi-VN" sz="2400" b="0" i="0" dirty="0">
                <a:effectLst/>
                <a:latin typeface="Google Sans"/>
              </a:rPr>
              <a:t> (</a:t>
            </a:r>
            <a:r>
              <a:rPr lang="vi-VN" sz="2400" b="0" i="0" dirty="0" err="1">
                <a:effectLst/>
                <a:latin typeface="Google Sans"/>
              </a:rPr>
              <a:t>Internet</a:t>
            </a:r>
            <a:r>
              <a:rPr lang="vi-VN" sz="2400" b="0" i="0" dirty="0">
                <a:effectLst/>
                <a:latin typeface="Google Sans"/>
              </a:rPr>
              <a:t> </a:t>
            </a:r>
            <a:r>
              <a:rPr lang="vi-VN" sz="2400" b="0" i="0" dirty="0" err="1">
                <a:effectLst/>
                <a:latin typeface="Google Sans"/>
              </a:rPr>
              <a:t>Control</a:t>
            </a:r>
            <a:r>
              <a:rPr lang="vi-VN" sz="2400" b="0" i="0" dirty="0">
                <a:effectLst/>
                <a:latin typeface="Google Sans"/>
              </a:rPr>
              <a:t> </a:t>
            </a:r>
            <a:r>
              <a:rPr lang="vi-VN" sz="2400" b="0" i="0" dirty="0" err="1">
                <a:effectLst/>
                <a:latin typeface="Google Sans"/>
              </a:rPr>
              <a:t>Message</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mạng được sử dụng để gửi các thông báo kiểm soát lỗi và quản lý mạng.</a:t>
            </a:r>
          </a:p>
          <a:p>
            <a:pPr algn="l">
              <a:spcBef>
                <a:spcPts val="600"/>
              </a:spcBef>
              <a:spcAft>
                <a:spcPts val="600"/>
              </a:spcAft>
              <a:buFont typeface="Arial" panose="020B0604020202020204" pitchFamily="34" charset="0"/>
              <a:buChar char="•"/>
            </a:pPr>
            <a:r>
              <a:rPr lang="vi-VN" sz="2400" b="1" i="0" dirty="0" err="1">
                <a:effectLst/>
                <a:latin typeface="Google Sans"/>
              </a:rPr>
              <a:t>IGMP</a:t>
            </a:r>
            <a:r>
              <a:rPr lang="vi-VN" sz="2400" b="0" i="0" dirty="0">
                <a:effectLst/>
                <a:latin typeface="Google Sans"/>
              </a:rPr>
              <a:t> (</a:t>
            </a:r>
            <a:r>
              <a:rPr lang="vi-VN" sz="2400" b="0" i="0" dirty="0" err="1">
                <a:effectLst/>
                <a:latin typeface="Google Sans"/>
              </a:rPr>
              <a:t>Internet</a:t>
            </a:r>
            <a:r>
              <a:rPr lang="vi-VN" sz="2400" b="0" i="0" dirty="0">
                <a:effectLst/>
                <a:latin typeface="Google Sans"/>
              </a:rPr>
              <a:t> </a:t>
            </a:r>
            <a:r>
              <a:rPr lang="vi-VN" sz="2400" b="0" i="0" dirty="0" err="1">
                <a:effectLst/>
                <a:latin typeface="Google Sans"/>
              </a:rPr>
              <a:t>Group</a:t>
            </a:r>
            <a:r>
              <a:rPr lang="vi-VN" sz="2400" b="0" i="0" dirty="0">
                <a:effectLst/>
                <a:latin typeface="Google Sans"/>
              </a:rPr>
              <a:t> </a:t>
            </a:r>
            <a:r>
              <a:rPr lang="vi-VN" sz="2400" b="0" i="0" dirty="0" err="1">
                <a:effectLst/>
                <a:latin typeface="Google Sans"/>
              </a:rPr>
              <a:t>Management</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mạng được sử dụng để quản lý các nhóm </a:t>
            </a:r>
            <a:r>
              <a:rPr lang="vi-VN" sz="2400" b="0" i="0" dirty="0" err="1">
                <a:effectLst/>
                <a:latin typeface="Google Sans"/>
              </a:rPr>
              <a:t>multicast</a:t>
            </a:r>
            <a:r>
              <a:rPr lang="vi-VN" sz="2400" b="0" i="0" dirty="0">
                <a:effectLst/>
                <a:latin typeface="Google Sans"/>
              </a:rPr>
              <a:t>.</a:t>
            </a:r>
          </a:p>
          <a:p>
            <a:pPr algn="l">
              <a:spcBef>
                <a:spcPts val="600"/>
              </a:spcBef>
              <a:spcAft>
                <a:spcPts val="600"/>
              </a:spcAft>
              <a:buFont typeface="Arial" panose="020B0604020202020204" pitchFamily="34" charset="0"/>
              <a:buChar char="•"/>
            </a:pPr>
            <a:r>
              <a:rPr lang="vi-VN" sz="2400" b="1" i="0" dirty="0" err="1">
                <a:effectLst/>
                <a:latin typeface="Google Sans"/>
              </a:rPr>
              <a:t>OSPF</a:t>
            </a:r>
            <a:r>
              <a:rPr lang="vi-VN" sz="2400" b="0" i="0" dirty="0">
                <a:effectLst/>
                <a:latin typeface="Google Sans"/>
              </a:rPr>
              <a:t> (</a:t>
            </a:r>
            <a:r>
              <a:rPr lang="vi-VN" sz="2400" b="0" i="0" dirty="0" err="1">
                <a:effectLst/>
                <a:latin typeface="Google Sans"/>
              </a:rPr>
              <a:t>Open</a:t>
            </a:r>
            <a:r>
              <a:rPr lang="vi-VN" sz="2400" b="0" i="0" dirty="0">
                <a:effectLst/>
                <a:latin typeface="Google Sans"/>
              </a:rPr>
              <a:t> </a:t>
            </a:r>
            <a:r>
              <a:rPr lang="vi-VN" sz="2400" b="0" i="0" dirty="0" err="1">
                <a:effectLst/>
                <a:latin typeface="Google Sans"/>
              </a:rPr>
              <a:t>Shortest</a:t>
            </a:r>
            <a:r>
              <a:rPr lang="vi-VN" sz="2400" b="0" i="0" dirty="0">
                <a:effectLst/>
                <a:latin typeface="Google Sans"/>
              </a:rPr>
              <a:t> </a:t>
            </a:r>
            <a:r>
              <a:rPr lang="vi-VN" sz="2400" b="0" i="0" dirty="0" err="1">
                <a:effectLst/>
                <a:latin typeface="Google Sans"/>
              </a:rPr>
              <a:t>Path</a:t>
            </a:r>
            <a:r>
              <a:rPr lang="vi-VN" sz="2400" b="0" i="0" dirty="0">
                <a:effectLst/>
                <a:latin typeface="Google Sans"/>
              </a:rPr>
              <a:t> </a:t>
            </a:r>
            <a:r>
              <a:rPr lang="vi-VN" sz="2400" b="0" i="0" dirty="0" err="1">
                <a:effectLst/>
                <a:latin typeface="Google Sans"/>
              </a:rPr>
              <a:t>First</a:t>
            </a:r>
            <a:r>
              <a:rPr lang="vi-VN" sz="2400" b="0" i="0" dirty="0">
                <a:effectLst/>
                <a:latin typeface="Google Sans"/>
              </a:rPr>
              <a:t>) là giao thức định tuyến được sử dụng để tính toán các đường đi ngắn nhất giữa các mạng.</a:t>
            </a:r>
          </a:p>
          <a:p>
            <a:pPr algn="l">
              <a:spcBef>
                <a:spcPts val="600"/>
              </a:spcBef>
              <a:spcAft>
                <a:spcPts val="600"/>
              </a:spcAft>
              <a:buFont typeface="Arial" panose="020B0604020202020204" pitchFamily="34" charset="0"/>
              <a:buChar char="•"/>
            </a:pPr>
            <a:r>
              <a:rPr lang="vi-VN" sz="2400" b="1" i="0" dirty="0" err="1">
                <a:effectLst/>
                <a:latin typeface="Google Sans"/>
              </a:rPr>
              <a:t>BGP</a:t>
            </a:r>
            <a:r>
              <a:rPr lang="vi-VN" sz="2400" b="0" i="0" dirty="0">
                <a:effectLst/>
                <a:latin typeface="Google Sans"/>
              </a:rPr>
              <a:t> (</a:t>
            </a:r>
            <a:r>
              <a:rPr lang="vi-VN" sz="2400" b="0" i="0" dirty="0" err="1">
                <a:effectLst/>
                <a:latin typeface="Google Sans"/>
              </a:rPr>
              <a:t>Border</a:t>
            </a:r>
            <a:r>
              <a:rPr lang="vi-VN" sz="2400" b="0" i="0" dirty="0">
                <a:effectLst/>
                <a:latin typeface="Google Sans"/>
              </a:rPr>
              <a:t> </a:t>
            </a:r>
            <a:r>
              <a:rPr lang="vi-VN" sz="2400" b="0" i="0" dirty="0" err="1">
                <a:effectLst/>
                <a:latin typeface="Google Sans"/>
              </a:rPr>
              <a:t>Gateway</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định tuyến được sử dụng để kết nối các mạng con lại với nhau.</a:t>
            </a:r>
          </a:p>
        </p:txBody>
      </p:sp>
      <p:sp>
        <p:nvSpPr>
          <p:cNvPr id="5" name="Hộp Văn bản 4"/>
          <p:cNvSpPr txBox="1"/>
          <p:nvPr/>
        </p:nvSpPr>
        <p:spPr>
          <a:xfrm>
            <a:off x="194875" y="292471"/>
            <a:ext cx="6520720" cy="523220"/>
          </a:xfrm>
          <a:prstGeom prst="rect">
            <a:avLst/>
          </a:prstGeom>
          <a:noFill/>
        </p:spPr>
        <p:txBody>
          <a:bodyPr wrap="square">
            <a:spAutoFit/>
          </a:bodyPr>
          <a:lstStyle/>
          <a:p>
            <a:pPr algn="l" rtl="0"/>
            <a:r>
              <a:rPr lang="en-US" sz="2800" b="0" i="0" dirty="0" err="1">
                <a:effectLst/>
                <a:latin typeface="Google Sans"/>
              </a:rPr>
              <a:t>Một</a:t>
            </a:r>
            <a:r>
              <a:rPr lang="en-US" sz="2800" b="0" i="0" dirty="0">
                <a:effectLst/>
                <a:latin typeface="Google Sans"/>
              </a:rPr>
              <a:t> số </a:t>
            </a:r>
            <a:r>
              <a:rPr lang="en-US" sz="2800" b="0" i="0" dirty="0" err="1">
                <a:effectLst/>
                <a:latin typeface="Google Sans"/>
              </a:rPr>
              <a:t>giao</a:t>
            </a:r>
            <a:r>
              <a:rPr lang="en-US" sz="2800" b="0" i="0" dirty="0">
                <a:effectLst/>
                <a:latin typeface="Google Sans"/>
              </a:rPr>
              <a:t> </a:t>
            </a:r>
            <a:r>
              <a:rPr lang="en-US" sz="2800" b="0" i="0" dirty="0" err="1">
                <a:effectLst/>
                <a:latin typeface="Google Sans"/>
              </a:rPr>
              <a:t>thức</a:t>
            </a:r>
            <a:r>
              <a:rPr lang="en-US" sz="2800" b="0" i="0" dirty="0">
                <a:effectLst/>
                <a:latin typeface="Google Sans"/>
              </a:rPr>
              <a:t> của </a:t>
            </a:r>
            <a:r>
              <a:rPr lang="en-US" sz="2800" b="0" i="0" dirty="0" err="1">
                <a:effectLst/>
                <a:latin typeface="Google Sans"/>
              </a:rPr>
              <a:t>tầng</a:t>
            </a:r>
            <a:r>
              <a:rPr lang="en-US" sz="2800" b="0" i="0" dirty="0">
                <a:effectLst/>
                <a:latin typeface="Google Sans"/>
              </a:rPr>
              <a:t> Network </a:t>
            </a:r>
          </a:p>
        </p:txBody>
      </p:sp>
    </p:spTree>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699540" y="1442326"/>
            <a:ext cx="10298243" cy="3508653"/>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vi-VN" sz="2400" b="1" i="0" dirty="0" err="1">
                <a:effectLst/>
                <a:latin typeface="Google Sans"/>
              </a:rPr>
              <a:t>TCP</a:t>
            </a:r>
            <a:r>
              <a:rPr lang="vi-VN" sz="2400" b="0" i="0" dirty="0">
                <a:effectLst/>
                <a:latin typeface="Google Sans"/>
              </a:rPr>
              <a:t> (</a:t>
            </a:r>
            <a:r>
              <a:rPr lang="vi-VN" sz="2400" b="0" i="0" dirty="0" err="1">
                <a:effectLst/>
                <a:latin typeface="Google Sans"/>
              </a:rPr>
              <a:t>Transmission</a:t>
            </a:r>
            <a:r>
              <a:rPr lang="vi-VN" sz="2400" b="0" i="0" dirty="0">
                <a:effectLst/>
                <a:latin typeface="Google Sans"/>
              </a:rPr>
              <a:t> </a:t>
            </a:r>
            <a:r>
              <a:rPr lang="vi-VN" sz="2400" b="0" i="0" dirty="0" err="1">
                <a:effectLst/>
                <a:latin typeface="Google Sans"/>
              </a:rPr>
              <a:t>Control</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vận chuyển được sử dụng phổ biến nhất. Nó cung cấp dịch vụ truyền dữ liệu đáng tin cậy giữa các máy tính.</a:t>
            </a:r>
          </a:p>
          <a:p>
            <a:pPr algn="l">
              <a:spcBef>
                <a:spcPts val="600"/>
              </a:spcBef>
              <a:spcAft>
                <a:spcPts val="600"/>
              </a:spcAft>
              <a:buFont typeface="Arial" panose="020B0604020202020204" pitchFamily="34" charset="0"/>
              <a:buChar char="•"/>
            </a:pPr>
            <a:r>
              <a:rPr lang="vi-VN" sz="2400" b="1" i="0" dirty="0" err="1">
                <a:effectLst/>
                <a:latin typeface="Google Sans"/>
              </a:rPr>
              <a:t>UDP</a:t>
            </a:r>
            <a:r>
              <a:rPr lang="vi-VN" sz="2400" b="0" i="0" dirty="0">
                <a:effectLst/>
                <a:latin typeface="Google Sans"/>
              </a:rPr>
              <a:t> (</a:t>
            </a:r>
            <a:r>
              <a:rPr lang="vi-VN" sz="2400" b="0" i="0" dirty="0" err="1">
                <a:effectLst/>
                <a:latin typeface="Google Sans"/>
              </a:rPr>
              <a:t>User</a:t>
            </a:r>
            <a:r>
              <a:rPr lang="vi-VN" sz="2400" b="0" i="0" dirty="0">
                <a:effectLst/>
                <a:latin typeface="Google Sans"/>
              </a:rPr>
              <a:t> </a:t>
            </a:r>
            <a:r>
              <a:rPr lang="vi-VN" sz="2400" b="0" i="0" dirty="0" err="1">
                <a:effectLst/>
                <a:latin typeface="Google Sans"/>
              </a:rPr>
              <a:t>Datagram</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vận chuyển không đáng tin cậy. Nó cung cấp dịch vụ truyền dữ liệu nhanh chóng và hiệu quả giữa các máy tính.</a:t>
            </a:r>
          </a:p>
          <a:p>
            <a:pPr algn="l">
              <a:spcBef>
                <a:spcPts val="600"/>
              </a:spcBef>
              <a:spcAft>
                <a:spcPts val="600"/>
              </a:spcAft>
              <a:buFont typeface="Arial" panose="020B0604020202020204" pitchFamily="34" charset="0"/>
              <a:buChar char="•"/>
            </a:pPr>
            <a:r>
              <a:rPr lang="vi-VN" sz="2400" b="1" i="0" dirty="0" err="1">
                <a:effectLst/>
                <a:latin typeface="Google Sans"/>
              </a:rPr>
              <a:t>SCTP</a:t>
            </a:r>
            <a:r>
              <a:rPr lang="vi-VN" sz="2400" b="0" i="0" dirty="0">
                <a:effectLst/>
                <a:latin typeface="Google Sans"/>
              </a:rPr>
              <a:t> (</a:t>
            </a:r>
            <a:r>
              <a:rPr lang="vi-VN" sz="2400" b="0" i="0" dirty="0" err="1">
                <a:effectLst/>
                <a:latin typeface="Google Sans"/>
              </a:rPr>
              <a:t>Stream</a:t>
            </a:r>
            <a:r>
              <a:rPr lang="vi-VN" sz="2400" b="0" i="0" dirty="0">
                <a:effectLst/>
                <a:latin typeface="Google Sans"/>
              </a:rPr>
              <a:t> </a:t>
            </a:r>
            <a:r>
              <a:rPr lang="vi-VN" sz="2400" b="0" i="0" dirty="0" err="1">
                <a:effectLst/>
                <a:latin typeface="Google Sans"/>
              </a:rPr>
              <a:t>Control</a:t>
            </a:r>
            <a:r>
              <a:rPr lang="vi-VN" sz="2400" b="0" i="0" dirty="0">
                <a:effectLst/>
                <a:latin typeface="Google Sans"/>
              </a:rPr>
              <a:t> </a:t>
            </a:r>
            <a:r>
              <a:rPr lang="vi-VN" sz="2400" b="0" i="0" dirty="0" err="1">
                <a:effectLst/>
                <a:latin typeface="Google Sans"/>
              </a:rPr>
              <a:t>Transmission</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vận chuyển đáng tin cậy cung cấp dịch vụ truyền dữ liệu nhiều luồng giữa các máy tính.</a:t>
            </a:r>
          </a:p>
          <a:p>
            <a:pPr algn="l">
              <a:spcBef>
                <a:spcPts val="600"/>
              </a:spcBef>
              <a:spcAft>
                <a:spcPts val="600"/>
              </a:spcAft>
              <a:buFont typeface="Arial" panose="020B0604020202020204" pitchFamily="34" charset="0"/>
              <a:buChar char="•"/>
            </a:pPr>
            <a:r>
              <a:rPr lang="vi-VN" sz="2400" b="1" i="0" dirty="0" err="1">
                <a:effectLst/>
                <a:latin typeface="Google Sans"/>
              </a:rPr>
              <a:t>DCCP</a:t>
            </a:r>
            <a:r>
              <a:rPr lang="vi-VN" sz="2400" b="0" i="0" dirty="0">
                <a:effectLst/>
                <a:latin typeface="Google Sans"/>
              </a:rPr>
              <a:t> (</a:t>
            </a:r>
            <a:r>
              <a:rPr lang="vi-VN" sz="2400" b="0" i="0" dirty="0" err="1">
                <a:effectLst/>
                <a:latin typeface="Google Sans"/>
              </a:rPr>
              <a:t>Datagram</a:t>
            </a:r>
            <a:r>
              <a:rPr lang="vi-VN" sz="2400" b="0" i="0" dirty="0">
                <a:effectLst/>
                <a:latin typeface="Google Sans"/>
              </a:rPr>
              <a:t> </a:t>
            </a:r>
            <a:r>
              <a:rPr lang="vi-VN" sz="2400" b="0" i="0" dirty="0" err="1">
                <a:effectLst/>
                <a:latin typeface="Google Sans"/>
              </a:rPr>
              <a:t>Congestion</a:t>
            </a:r>
            <a:r>
              <a:rPr lang="vi-VN" sz="2400" b="0" i="0" dirty="0">
                <a:effectLst/>
                <a:latin typeface="Google Sans"/>
              </a:rPr>
              <a:t> </a:t>
            </a:r>
            <a:r>
              <a:rPr lang="vi-VN" sz="2400" b="0" i="0" dirty="0" err="1">
                <a:effectLst/>
                <a:latin typeface="Google Sans"/>
              </a:rPr>
              <a:t>Control</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vận chuyển không đáng tin cậy cung cấp dịch vụ truyền dữ liệu hiệu quả giữa các máy tính.</a:t>
            </a:r>
          </a:p>
        </p:txBody>
      </p:sp>
      <p:sp>
        <p:nvSpPr>
          <p:cNvPr id="5" name="Hộp Văn bản 4"/>
          <p:cNvSpPr txBox="1"/>
          <p:nvPr/>
        </p:nvSpPr>
        <p:spPr>
          <a:xfrm>
            <a:off x="194875" y="292471"/>
            <a:ext cx="6520720" cy="523220"/>
          </a:xfrm>
          <a:prstGeom prst="rect">
            <a:avLst/>
          </a:prstGeom>
          <a:noFill/>
        </p:spPr>
        <p:txBody>
          <a:bodyPr wrap="square">
            <a:spAutoFit/>
          </a:bodyPr>
          <a:lstStyle/>
          <a:p>
            <a:pPr algn="l" rtl="0"/>
            <a:r>
              <a:rPr lang="en-US" sz="2800" b="0" i="0" dirty="0" err="1">
                <a:effectLst/>
                <a:latin typeface="Google Sans"/>
              </a:rPr>
              <a:t>Một</a:t>
            </a:r>
            <a:r>
              <a:rPr lang="en-US" sz="2800" b="0" i="0" dirty="0">
                <a:effectLst/>
                <a:latin typeface="Google Sans"/>
              </a:rPr>
              <a:t> số </a:t>
            </a:r>
            <a:r>
              <a:rPr lang="en-US" sz="2800" b="0" i="0" dirty="0" err="1">
                <a:effectLst/>
                <a:latin typeface="Google Sans"/>
              </a:rPr>
              <a:t>giao</a:t>
            </a:r>
            <a:r>
              <a:rPr lang="en-US" sz="2800" b="0" i="0" dirty="0">
                <a:effectLst/>
                <a:latin typeface="Google Sans"/>
              </a:rPr>
              <a:t> </a:t>
            </a:r>
            <a:r>
              <a:rPr lang="en-US" sz="2800" b="0" i="0" dirty="0" err="1">
                <a:effectLst/>
                <a:latin typeface="Google Sans"/>
              </a:rPr>
              <a:t>thức</a:t>
            </a:r>
            <a:r>
              <a:rPr lang="en-US" sz="2800" b="0" i="0" dirty="0">
                <a:effectLst/>
                <a:latin typeface="Google Sans"/>
              </a:rPr>
              <a:t> của </a:t>
            </a:r>
            <a:r>
              <a:rPr lang="en-US" sz="2800" b="0" i="0" dirty="0" err="1">
                <a:effectLst/>
                <a:latin typeface="Google Sans"/>
              </a:rPr>
              <a:t>tầng</a:t>
            </a:r>
            <a:r>
              <a:rPr lang="en-US" sz="2800" b="0" i="0" dirty="0">
                <a:effectLst/>
                <a:latin typeface="Google Sans"/>
              </a:rPr>
              <a:t> Transport</a:t>
            </a:r>
            <a:r>
              <a:rPr lang="en-US" sz="2800" b="0" i="0" dirty="0">
                <a:solidFill>
                  <a:srgbClr val="1F1F1F"/>
                </a:solidFill>
                <a:effectLst/>
                <a:latin typeface="Google Sans"/>
              </a:rPr>
              <a:t> </a:t>
            </a:r>
            <a:r>
              <a:rPr lang="en-US" sz="2800" b="0" i="0" dirty="0">
                <a:effectLst/>
                <a:latin typeface="Google Sans"/>
              </a:rPr>
              <a:t> </a:t>
            </a:r>
          </a:p>
        </p:txBody>
      </p:sp>
    </p:spTree>
  </p:cSld>
  <p:clrMapOvr>
    <a:masterClrMapping/>
  </p:clrMapOvr>
  <mc:AlternateContent xmlns:mc="http://schemas.openxmlformats.org/markup-compatibility/2006" xmlns:p14="http://schemas.microsoft.com/office/powerpoint/2010/main">
    <mc:Choice Requires="p14">
      <p:transition spd="slow" p14:dur="1250">
        <p:cover/>
      </p:transition>
    </mc:Choice>
    <mc:Fallback xmlns="">
      <p:transition spd="slow">
        <p:cover/>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0" y="-102871"/>
            <a:ext cx="9912355" cy="819355"/>
          </a:xfrm>
        </p:spPr>
        <p:txBody>
          <a:bodyPr/>
          <a:lstStyle/>
          <a:p>
            <a:r>
              <a:rPr lang="en-US"/>
              <a:t> </a:t>
            </a:r>
            <a:r>
              <a:rPr lang="en-US">
                <a:latin typeface="Calibri" panose="020F0502020204030204" pitchFamily="34" charset="0"/>
                <a:cs typeface="Calibri" panose="020F0502020204030204" pitchFamily="34" charset="0"/>
              </a:rPr>
              <a:t>Dòng Thứ 5 LÀ tầng Aplication</a:t>
            </a:r>
          </a:p>
        </p:txBody>
      </p:sp>
      <p:pic>
        <p:nvPicPr>
          <p:cNvPr id="5" name="Picture Placeholder 4" descr="Picture6"/>
          <p:cNvPicPr>
            <a:picLocks noGrp="1" noChangeAspect="1"/>
          </p:cNvPicPr>
          <p:nvPr>
            <p:ph type="pic" idx="1"/>
          </p:nvPr>
        </p:nvPicPr>
        <p:blipFill>
          <a:blip r:embed="rId2"/>
          <a:stretch>
            <a:fillRect/>
          </a:stretch>
        </p:blipFill>
        <p:spPr>
          <a:xfrm>
            <a:off x="1349375" y="557530"/>
            <a:ext cx="9705340" cy="3649980"/>
          </a:xfrm>
          <a:prstGeom prst="rect">
            <a:avLst/>
          </a:prstGeom>
        </p:spPr>
      </p:pic>
      <p:sp>
        <p:nvSpPr>
          <p:cNvPr id="4" name="Text Placeholder 3"/>
          <p:cNvSpPr>
            <a:spLocks noGrp="1"/>
          </p:cNvSpPr>
          <p:nvPr>
            <p:ph type="body" sz="half" idx="2"/>
          </p:nvPr>
        </p:nvSpPr>
        <p:spPr>
          <a:xfrm>
            <a:off x="1139825" y="4207510"/>
            <a:ext cx="9911080" cy="2649855"/>
          </a:xfrm>
        </p:spPr>
        <p:txBody>
          <a:bodyPr>
            <a:noAutofit/>
          </a:bodyPr>
          <a:lstStyle/>
          <a:p>
            <a:r>
              <a:rPr lang="en-US" sz="2300">
                <a:latin typeface="Calibri" panose="020F0502020204030204" pitchFamily="34" charset="0"/>
                <a:cs typeface="Calibri" panose="020F0502020204030204" pitchFamily="34" charset="0"/>
                <a:sym typeface="Wingdings" panose="05000000000000000000" charset="0"/>
              </a:rPr>
              <a:t></a:t>
            </a:r>
            <a:r>
              <a:rPr lang="en-US" sz="2300">
                <a:latin typeface="Calibri" panose="020F0502020204030204" pitchFamily="34" charset="0"/>
                <a:cs typeface="Calibri" panose="020F0502020204030204" pitchFamily="34" charset="0"/>
              </a:rPr>
              <a:t> Chức năng: Đây là lớp giao tiếp trên cùng của mô hình. Đúng với tên gọi, tầng Ứng dụng đảm nhận vai trò giao tiếp dữ liệu giữa 2 máy khác nhau thông qua các dịch vụ mạng khác nhau (duyệt web, chat, gửi email, một số giao thức trao đổi dữ liệu: SMTP, SSH, FTP,…). Dữ liệu khi đến đây sẽ được định dạng theo kiểu Byte nối Byte, cùng với đó là các thông tin định tuyến giúp xác định đường đi đúng của một gói tin.</a:t>
            </a:r>
          </a:p>
        </p:txBody>
      </p:sp>
    </p:spTree>
  </p:cSld>
  <p:clrMapOvr>
    <a:masterClrMapping/>
  </p:clrMapOvr>
  <mc:AlternateContent xmlns:mc="http://schemas.openxmlformats.org/markup-compatibility/2006" xmlns:p14="http://schemas.microsoft.com/office/powerpoint/2010/main">
    <mc:Choice Requires="p14">
      <p:transition spd="slow">
        <p:wedge/>
      </p:transition>
    </mc:Choice>
    <mc:Fallback xmlns="">
      <p:transition spd="slow">
        <p:wedg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699540" y="1442326"/>
            <a:ext cx="10917837" cy="3293209"/>
          </a:xfrm>
          <a:prstGeom prst="rect">
            <a:avLst/>
          </a:prstGeom>
          <a:noFill/>
        </p:spPr>
        <p:txBody>
          <a:bodyPr wrap="square">
            <a:spAutoFit/>
          </a:bodyPr>
          <a:lstStyle/>
          <a:p>
            <a:pPr algn="l">
              <a:spcBef>
                <a:spcPts val="600"/>
              </a:spcBef>
              <a:spcAft>
                <a:spcPts val="600"/>
              </a:spcAft>
              <a:buFont typeface="Arial" panose="020B0604020202020204" pitchFamily="34" charset="0"/>
              <a:buChar char="•"/>
            </a:pPr>
            <a:r>
              <a:rPr lang="vi-VN" sz="2400" b="1" i="0" dirty="0" err="1">
                <a:effectLst/>
                <a:latin typeface="Google Sans"/>
              </a:rPr>
              <a:t>HTTP</a:t>
            </a:r>
            <a:r>
              <a:rPr lang="vi-VN" sz="2400" b="0" i="0" dirty="0">
                <a:effectLst/>
                <a:latin typeface="Google Sans"/>
              </a:rPr>
              <a:t> (</a:t>
            </a:r>
            <a:r>
              <a:rPr lang="vi-VN" sz="2400" b="0" i="0" dirty="0" err="1">
                <a:effectLst/>
                <a:latin typeface="Google Sans"/>
              </a:rPr>
              <a:t>Hypertext</a:t>
            </a:r>
            <a:r>
              <a:rPr lang="vi-VN" sz="2400" b="0" i="0" dirty="0">
                <a:effectLst/>
                <a:latin typeface="Google Sans"/>
              </a:rPr>
              <a:t> </a:t>
            </a:r>
            <a:r>
              <a:rPr lang="vi-VN" sz="2400" b="0" i="0" dirty="0" err="1">
                <a:effectLst/>
                <a:latin typeface="Google Sans"/>
              </a:rPr>
              <a:t>Transfer</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được sử dụng để truyền dữ liệu </a:t>
            </a:r>
            <a:r>
              <a:rPr lang="vi-VN" sz="2400" b="0" i="0" dirty="0" err="1">
                <a:effectLst/>
                <a:latin typeface="Google Sans"/>
              </a:rPr>
              <a:t>web</a:t>
            </a:r>
            <a:r>
              <a:rPr lang="vi-VN" sz="2400" b="0" i="0" dirty="0">
                <a:effectLst/>
                <a:latin typeface="Google Sans"/>
              </a:rPr>
              <a:t>.</a:t>
            </a:r>
          </a:p>
          <a:p>
            <a:pPr algn="l">
              <a:spcBef>
                <a:spcPts val="600"/>
              </a:spcBef>
              <a:spcAft>
                <a:spcPts val="600"/>
              </a:spcAft>
              <a:buFont typeface="Arial" panose="020B0604020202020204" pitchFamily="34" charset="0"/>
              <a:buChar char="•"/>
            </a:pPr>
            <a:r>
              <a:rPr lang="vi-VN" sz="2400" b="1" i="0" dirty="0" err="1">
                <a:effectLst/>
                <a:latin typeface="Google Sans"/>
              </a:rPr>
              <a:t>FTP</a:t>
            </a:r>
            <a:r>
              <a:rPr lang="vi-VN" sz="2400" b="0" i="0" dirty="0">
                <a:effectLst/>
                <a:latin typeface="Google Sans"/>
              </a:rPr>
              <a:t> (</a:t>
            </a:r>
            <a:r>
              <a:rPr lang="vi-VN" sz="2400" b="0" i="0" dirty="0" err="1">
                <a:effectLst/>
                <a:latin typeface="Google Sans"/>
              </a:rPr>
              <a:t>File</a:t>
            </a:r>
            <a:r>
              <a:rPr lang="vi-VN" sz="2400" b="0" i="0" dirty="0">
                <a:effectLst/>
                <a:latin typeface="Google Sans"/>
              </a:rPr>
              <a:t> </a:t>
            </a:r>
            <a:r>
              <a:rPr lang="vi-VN" sz="2400" b="0" i="0" dirty="0" err="1">
                <a:effectLst/>
                <a:latin typeface="Google Sans"/>
              </a:rPr>
              <a:t>Transfer</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được sử dụng để truyền </a:t>
            </a:r>
            <a:r>
              <a:rPr lang="vi-VN" sz="2400" b="0" i="0" dirty="0" err="1">
                <a:effectLst/>
                <a:latin typeface="Google Sans"/>
              </a:rPr>
              <a:t>file</a:t>
            </a:r>
            <a:r>
              <a:rPr lang="vi-VN" sz="2400" b="0" i="0" dirty="0">
                <a:effectLst/>
                <a:latin typeface="Google Sans"/>
              </a:rPr>
              <a:t>.</a:t>
            </a:r>
          </a:p>
          <a:p>
            <a:pPr algn="l">
              <a:spcBef>
                <a:spcPts val="600"/>
              </a:spcBef>
              <a:spcAft>
                <a:spcPts val="600"/>
              </a:spcAft>
              <a:buFont typeface="Arial" panose="020B0604020202020204" pitchFamily="34" charset="0"/>
              <a:buChar char="•"/>
            </a:pPr>
            <a:r>
              <a:rPr lang="vi-VN" sz="2400" b="1" i="0" dirty="0" err="1">
                <a:effectLst/>
                <a:latin typeface="Google Sans"/>
              </a:rPr>
              <a:t>SMTP</a:t>
            </a:r>
            <a:r>
              <a:rPr lang="vi-VN" sz="2400" b="0" i="0" dirty="0">
                <a:effectLst/>
                <a:latin typeface="Google Sans"/>
              </a:rPr>
              <a:t> (</a:t>
            </a:r>
            <a:r>
              <a:rPr lang="vi-VN" sz="2400" b="0" i="0" dirty="0" err="1">
                <a:effectLst/>
                <a:latin typeface="Google Sans"/>
              </a:rPr>
              <a:t>Simple</a:t>
            </a:r>
            <a:r>
              <a:rPr lang="vi-VN" sz="2400" b="0" i="0" dirty="0">
                <a:effectLst/>
                <a:latin typeface="Google Sans"/>
              </a:rPr>
              <a:t> </a:t>
            </a:r>
            <a:r>
              <a:rPr lang="vi-VN" sz="2400" b="0" i="0" dirty="0" err="1">
                <a:effectLst/>
                <a:latin typeface="Google Sans"/>
              </a:rPr>
              <a:t>Mail</a:t>
            </a:r>
            <a:r>
              <a:rPr lang="vi-VN" sz="2400" b="0" i="0" dirty="0">
                <a:effectLst/>
                <a:latin typeface="Google Sans"/>
              </a:rPr>
              <a:t> </a:t>
            </a:r>
            <a:r>
              <a:rPr lang="vi-VN" sz="2400" b="0" i="0" dirty="0" err="1">
                <a:effectLst/>
                <a:latin typeface="Google Sans"/>
              </a:rPr>
              <a:t>Transfer</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được sử dụng để gửi thư điện tử.</a:t>
            </a:r>
          </a:p>
          <a:p>
            <a:pPr algn="l">
              <a:spcBef>
                <a:spcPts val="600"/>
              </a:spcBef>
              <a:spcAft>
                <a:spcPts val="600"/>
              </a:spcAft>
              <a:buFont typeface="Arial" panose="020B0604020202020204" pitchFamily="34" charset="0"/>
              <a:buChar char="•"/>
            </a:pPr>
            <a:r>
              <a:rPr lang="vi-VN" sz="2400" b="1" i="0" dirty="0" err="1">
                <a:effectLst/>
                <a:latin typeface="Google Sans"/>
              </a:rPr>
              <a:t>DNS</a:t>
            </a:r>
            <a:r>
              <a:rPr lang="vi-VN" sz="2400" b="0" i="0" dirty="0">
                <a:effectLst/>
                <a:latin typeface="Google Sans"/>
              </a:rPr>
              <a:t> (</a:t>
            </a:r>
            <a:r>
              <a:rPr lang="vi-VN" sz="2400" b="0" i="0" dirty="0" err="1">
                <a:effectLst/>
                <a:latin typeface="Google Sans"/>
              </a:rPr>
              <a:t>Domain</a:t>
            </a:r>
            <a:r>
              <a:rPr lang="vi-VN" sz="2400" b="0" i="0" dirty="0">
                <a:effectLst/>
                <a:latin typeface="Google Sans"/>
              </a:rPr>
              <a:t> </a:t>
            </a:r>
            <a:r>
              <a:rPr lang="vi-VN" sz="2400" b="0" i="0" dirty="0" err="1">
                <a:effectLst/>
                <a:latin typeface="Google Sans"/>
              </a:rPr>
              <a:t>Name</a:t>
            </a:r>
            <a:r>
              <a:rPr lang="vi-VN" sz="2400" b="0" i="0" dirty="0">
                <a:effectLst/>
                <a:latin typeface="Google Sans"/>
              </a:rPr>
              <a:t> </a:t>
            </a:r>
            <a:r>
              <a:rPr lang="vi-VN" sz="2400" b="0" i="0" dirty="0" err="1">
                <a:effectLst/>
                <a:latin typeface="Google Sans"/>
              </a:rPr>
              <a:t>System</a:t>
            </a:r>
            <a:r>
              <a:rPr lang="vi-VN" sz="2400" b="0" i="0" dirty="0">
                <a:effectLst/>
                <a:latin typeface="Google Sans"/>
              </a:rPr>
              <a:t>) là giao thức được sử dụng để chuyển đổi địa chỉ </a:t>
            </a:r>
            <a:r>
              <a:rPr lang="vi-VN" sz="2400" b="0" i="0" dirty="0" err="1">
                <a:effectLst/>
                <a:latin typeface="Google Sans"/>
              </a:rPr>
              <a:t>IP</a:t>
            </a:r>
            <a:r>
              <a:rPr lang="vi-VN" sz="2400" b="0" i="0" dirty="0">
                <a:effectLst/>
                <a:latin typeface="Google Sans"/>
              </a:rPr>
              <a:t> thành tên miền.</a:t>
            </a:r>
          </a:p>
          <a:p>
            <a:pPr algn="l">
              <a:spcBef>
                <a:spcPts val="600"/>
              </a:spcBef>
              <a:spcAft>
                <a:spcPts val="600"/>
              </a:spcAft>
              <a:buFont typeface="Arial" panose="020B0604020202020204" pitchFamily="34" charset="0"/>
              <a:buChar char="•"/>
            </a:pPr>
            <a:r>
              <a:rPr lang="vi-VN" sz="2400" b="1" i="0" dirty="0" err="1">
                <a:effectLst/>
                <a:latin typeface="Google Sans"/>
              </a:rPr>
              <a:t>DHCP</a:t>
            </a:r>
            <a:r>
              <a:rPr lang="vi-VN" sz="2400" b="0" i="0" dirty="0">
                <a:effectLst/>
                <a:latin typeface="Google Sans"/>
              </a:rPr>
              <a:t> (</a:t>
            </a:r>
            <a:r>
              <a:rPr lang="vi-VN" sz="2400" b="0" i="0" dirty="0" err="1">
                <a:effectLst/>
                <a:latin typeface="Google Sans"/>
              </a:rPr>
              <a:t>Dynamic</a:t>
            </a:r>
            <a:r>
              <a:rPr lang="vi-VN" sz="2400" b="0" i="0" dirty="0">
                <a:effectLst/>
                <a:latin typeface="Google Sans"/>
              </a:rPr>
              <a:t> </a:t>
            </a:r>
            <a:r>
              <a:rPr lang="vi-VN" sz="2400" b="0" i="0" dirty="0" err="1">
                <a:effectLst/>
                <a:latin typeface="Google Sans"/>
              </a:rPr>
              <a:t>Host</a:t>
            </a:r>
            <a:r>
              <a:rPr lang="vi-VN" sz="2400" b="0" i="0" dirty="0">
                <a:effectLst/>
                <a:latin typeface="Google Sans"/>
              </a:rPr>
              <a:t> </a:t>
            </a:r>
            <a:r>
              <a:rPr lang="vi-VN" sz="2400" b="0" i="0" dirty="0" err="1">
                <a:effectLst/>
                <a:latin typeface="Google Sans"/>
              </a:rPr>
              <a:t>Configuration</a:t>
            </a:r>
            <a:r>
              <a:rPr lang="vi-VN" sz="2400" b="0" i="0" dirty="0">
                <a:effectLst/>
                <a:latin typeface="Google Sans"/>
              </a:rPr>
              <a:t> </a:t>
            </a:r>
            <a:r>
              <a:rPr lang="vi-VN" sz="2400" b="0" i="0" dirty="0" err="1">
                <a:effectLst/>
                <a:latin typeface="Google Sans"/>
              </a:rPr>
              <a:t>Protocol</a:t>
            </a:r>
            <a:r>
              <a:rPr lang="vi-VN" sz="2400" b="0" i="0" dirty="0">
                <a:effectLst/>
                <a:latin typeface="Google Sans"/>
              </a:rPr>
              <a:t>) là giao thức được sử dụng để phân phối địa chỉ </a:t>
            </a:r>
            <a:r>
              <a:rPr lang="vi-VN" sz="2400" b="0" i="0" dirty="0" err="1">
                <a:effectLst/>
                <a:latin typeface="Google Sans"/>
              </a:rPr>
              <a:t>IP</a:t>
            </a:r>
            <a:r>
              <a:rPr lang="vi-VN" sz="2400" b="0" i="0" dirty="0">
                <a:effectLst/>
                <a:latin typeface="Google Sans"/>
              </a:rPr>
              <a:t> động cho các máy tính.</a:t>
            </a:r>
          </a:p>
        </p:txBody>
      </p:sp>
      <p:sp>
        <p:nvSpPr>
          <p:cNvPr id="5" name="Hộp Văn bản 4"/>
          <p:cNvSpPr txBox="1"/>
          <p:nvPr/>
        </p:nvSpPr>
        <p:spPr>
          <a:xfrm>
            <a:off x="194875" y="292471"/>
            <a:ext cx="6520720" cy="523220"/>
          </a:xfrm>
          <a:prstGeom prst="rect">
            <a:avLst/>
          </a:prstGeom>
          <a:noFill/>
        </p:spPr>
        <p:txBody>
          <a:bodyPr wrap="square">
            <a:spAutoFit/>
          </a:bodyPr>
          <a:lstStyle/>
          <a:p>
            <a:pPr algn="l" rtl="0"/>
            <a:r>
              <a:rPr lang="en-US" sz="2800" b="0" i="0" dirty="0" err="1">
                <a:effectLst/>
                <a:latin typeface="Google Sans"/>
              </a:rPr>
              <a:t>Một</a:t>
            </a:r>
            <a:r>
              <a:rPr lang="en-US" sz="2800" b="0" i="0" dirty="0">
                <a:effectLst/>
                <a:latin typeface="Google Sans"/>
              </a:rPr>
              <a:t> số </a:t>
            </a:r>
            <a:r>
              <a:rPr lang="en-US" sz="2800" b="0" i="0" dirty="0" err="1">
                <a:effectLst/>
                <a:latin typeface="Google Sans"/>
              </a:rPr>
              <a:t>giao</a:t>
            </a:r>
            <a:r>
              <a:rPr lang="en-US" sz="2800" b="0" i="0" dirty="0">
                <a:effectLst/>
                <a:latin typeface="Google Sans"/>
              </a:rPr>
              <a:t> </a:t>
            </a:r>
            <a:r>
              <a:rPr lang="en-US" sz="2800" b="0" i="0" dirty="0" err="1">
                <a:effectLst/>
                <a:latin typeface="Google Sans"/>
              </a:rPr>
              <a:t>thức</a:t>
            </a:r>
            <a:r>
              <a:rPr lang="en-US" sz="2800" b="0" i="0" dirty="0">
                <a:effectLst/>
                <a:latin typeface="Google Sans"/>
              </a:rPr>
              <a:t> của </a:t>
            </a:r>
            <a:r>
              <a:rPr lang="en-US" sz="2800" b="0" i="0" dirty="0" err="1">
                <a:effectLst/>
                <a:latin typeface="Google Sans"/>
              </a:rPr>
              <a:t>tầng</a:t>
            </a:r>
            <a:r>
              <a:rPr lang="en-US" sz="2800" b="0" i="0" dirty="0">
                <a:effectLst/>
                <a:latin typeface="Google Sans"/>
              </a:rPr>
              <a:t> Application</a:t>
            </a:r>
            <a:r>
              <a:rPr lang="en-US" sz="2800" b="0" i="0" dirty="0">
                <a:solidFill>
                  <a:srgbClr val="1F1F1F"/>
                </a:solidFill>
                <a:effectLst/>
                <a:latin typeface="Google Sans"/>
              </a:rPr>
              <a:t>  </a:t>
            </a:r>
            <a:r>
              <a:rPr lang="en-US" sz="2800" b="0" i="0" dirty="0">
                <a:effectLst/>
                <a:latin typeface="Google Sans"/>
              </a:rPr>
              <a:t> </a:t>
            </a:r>
          </a:p>
        </p:txBody>
      </p:sp>
    </p:spTree>
  </p:cSld>
  <p:clrMapOvr>
    <a:masterClrMapping/>
  </p:clrMapOvr>
  <mc:AlternateContent xmlns:mc="http://schemas.openxmlformats.org/markup-compatibility/2006" xmlns:p14="http://schemas.microsoft.com/office/powerpoint/2010/main">
    <mc:Choice Requires="p14">
      <p:transition spd="slow">
        <p:cover dir="d"/>
      </p:transition>
    </mc:Choice>
    <mc:Fallback xmlns="">
      <p:transition spd="slow">
        <p:cover dir="d"/>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189250" y="202845"/>
            <a:ext cx="6893602" cy="830997"/>
          </a:xfrm>
          <a:prstGeom prst="rect">
            <a:avLst/>
          </a:prstGeom>
          <a:noFill/>
        </p:spPr>
        <p:txBody>
          <a:bodyPr wrap="square">
            <a:spAutoFit/>
          </a:bodyPr>
          <a:lstStyle/>
          <a:p>
            <a:r>
              <a:rPr lang="vi-VN" sz="2400" dirty="0"/>
              <a:t>Để lọc gói tin bạn nhấn vô </a:t>
            </a:r>
            <a:r>
              <a:rPr lang="vi-VN" sz="2400" b="1" dirty="0" err="1"/>
              <a:t>Apply</a:t>
            </a:r>
            <a:r>
              <a:rPr lang="vi-VN" sz="2400" b="1" dirty="0"/>
              <a:t> a </a:t>
            </a:r>
            <a:r>
              <a:rPr lang="vi-VN" sz="2400" b="1" dirty="0" err="1"/>
              <a:t>display</a:t>
            </a:r>
            <a:r>
              <a:rPr lang="vi-VN" sz="2400" b="1" dirty="0"/>
              <a:t> </a:t>
            </a:r>
            <a:r>
              <a:rPr lang="vi-VN" sz="2400" b="1" dirty="0" err="1"/>
              <a:t>filter</a:t>
            </a:r>
            <a:r>
              <a:rPr lang="vi-VN" sz="2400" b="1" dirty="0"/>
              <a:t> </a:t>
            </a:r>
          </a:p>
          <a:p>
            <a:r>
              <a:rPr lang="vi-VN" sz="2400" dirty="0"/>
              <a:t>Và nhập lệnh</a:t>
            </a:r>
            <a:endParaRPr lang="en-US" sz="2400" dirty="0"/>
          </a:p>
        </p:txBody>
      </p:sp>
      <p:sp>
        <p:nvSpPr>
          <p:cNvPr id="8" name="Hộp Văn bản 7"/>
          <p:cNvSpPr txBox="1"/>
          <p:nvPr/>
        </p:nvSpPr>
        <p:spPr>
          <a:xfrm>
            <a:off x="189250" y="1466793"/>
            <a:ext cx="6104744" cy="461665"/>
          </a:xfrm>
          <a:prstGeom prst="rect">
            <a:avLst/>
          </a:prstGeom>
          <a:noFill/>
        </p:spPr>
        <p:txBody>
          <a:bodyPr wrap="square">
            <a:spAutoFit/>
          </a:bodyPr>
          <a:lstStyle/>
          <a:p>
            <a:r>
              <a:rPr lang="vi-VN" sz="2400" dirty="0"/>
              <a:t>Dưới đây là một số ví dụ </a:t>
            </a:r>
            <a:endParaRPr 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3">
            <a:extLst>
              <a:ext uri="{FF2B5EF4-FFF2-40B4-BE49-F238E27FC236}">
                <a16:creationId xmlns:a16="http://schemas.microsoft.com/office/drawing/2014/main" id="{61C02AA5-D25B-29F0-DE3C-BE8207E926DD}"/>
              </a:ext>
            </a:extLst>
          </p:cNvPr>
          <p:cNvSpPr/>
          <p:nvPr/>
        </p:nvSpPr>
        <p:spPr>
          <a:xfrm>
            <a:off x="3314943" y="2558281"/>
            <a:ext cx="5562114" cy="174143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dirty="0"/>
              <a:t>T</a:t>
            </a:r>
            <a:r>
              <a:rPr lang="en-US" sz="4800" dirty="0"/>
              <a:t>hanks for watching</a:t>
            </a:r>
          </a:p>
        </p:txBody>
      </p:sp>
    </p:spTree>
    <p:extLst>
      <p:ext uri="{BB962C8B-B14F-4D97-AF65-F5344CB8AC3E}">
        <p14:creationId xmlns:p14="http://schemas.microsoft.com/office/powerpoint/2010/main" val="1479786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Góc Tròn 3"/>
          <p:cNvSpPr/>
          <p:nvPr/>
        </p:nvSpPr>
        <p:spPr>
          <a:xfrm>
            <a:off x="4007131" y="1103924"/>
            <a:ext cx="3142908" cy="98558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Google Sans"/>
              </a:rPr>
              <a:t>Application</a:t>
            </a:r>
            <a:endParaRPr lang="en-US" sz="2800" dirty="0">
              <a:solidFill>
                <a:schemeClr val="tx1"/>
              </a:solidFill>
            </a:endParaRPr>
          </a:p>
        </p:txBody>
      </p:sp>
      <p:sp>
        <p:nvSpPr>
          <p:cNvPr id="7" name="Hình chữ nhật: Góc Tròn 6"/>
          <p:cNvSpPr/>
          <p:nvPr/>
        </p:nvSpPr>
        <p:spPr>
          <a:xfrm>
            <a:off x="4013504" y="2443419"/>
            <a:ext cx="3142908" cy="98558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Google Sans"/>
              </a:rPr>
              <a:t>Transport</a:t>
            </a:r>
            <a:endParaRPr lang="en-US" dirty="0">
              <a:solidFill>
                <a:schemeClr val="tx1"/>
              </a:solidFill>
            </a:endParaRPr>
          </a:p>
        </p:txBody>
      </p:sp>
      <p:sp>
        <p:nvSpPr>
          <p:cNvPr id="8" name="Hình chữ nhật: Góc Tròn 7"/>
          <p:cNvSpPr/>
          <p:nvPr/>
        </p:nvSpPr>
        <p:spPr>
          <a:xfrm>
            <a:off x="4007131" y="3782914"/>
            <a:ext cx="3142908" cy="98558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Google Sans"/>
              </a:rPr>
              <a:t>Network</a:t>
            </a:r>
            <a:endParaRPr lang="en-US" dirty="0">
              <a:solidFill>
                <a:schemeClr val="tx1"/>
              </a:solidFill>
            </a:endParaRPr>
          </a:p>
        </p:txBody>
      </p:sp>
      <p:sp>
        <p:nvSpPr>
          <p:cNvPr id="9" name="Hình chữ nhật: Góc Tròn 8"/>
          <p:cNvSpPr/>
          <p:nvPr/>
        </p:nvSpPr>
        <p:spPr>
          <a:xfrm>
            <a:off x="4007131" y="5076398"/>
            <a:ext cx="3142908" cy="98558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Google Sans"/>
              </a:rPr>
              <a:t>Physical</a:t>
            </a:r>
            <a:endParaRPr lang="en-US" dirty="0">
              <a:solidFill>
                <a:schemeClr val="tx1"/>
              </a:solidFill>
            </a:endParaRPr>
          </a:p>
        </p:txBody>
      </p:sp>
      <p:sp>
        <p:nvSpPr>
          <p:cNvPr id="13" name="Hình chữ nhật 12"/>
          <p:cNvSpPr/>
          <p:nvPr/>
        </p:nvSpPr>
        <p:spPr>
          <a:xfrm>
            <a:off x="107950" y="359592"/>
            <a:ext cx="4102100" cy="9855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800" i="0" dirty="0">
                <a:ln w="0"/>
                <a:solidFill>
                  <a:schemeClr val="tx1"/>
                </a:solidFill>
                <a:effectLst>
                  <a:outerShdw blurRad="38100" dist="19050" dir="2700000" algn="tl" rotWithShape="0">
                    <a:schemeClr val="dk1">
                      <a:alpha val="40000"/>
                    </a:schemeClr>
                  </a:outerShdw>
                </a:effectLst>
                <a:latin typeface="Google Sans"/>
              </a:rPr>
              <a:t>Mô hình </a:t>
            </a:r>
            <a:r>
              <a:rPr lang="vi-VN" sz="2800" i="0" dirty="0" err="1">
                <a:ln w="0"/>
                <a:solidFill>
                  <a:schemeClr val="tx1"/>
                </a:solidFill>
                <a:effectLst>
                  <a:outerShdw blurRad="38100" dist="19050" dir="2700000" algn="tl" rotWithShape="0">
                    <a:schemeClr val="dk1">
                      <a:alpha val="40000"/>
                    </a:schemeClr>
                  </a:outerShdw>
                </a:effectLst>
                <a:latin typeface="Google Sans"/>
              </a:rPr>
              <a:t>TCP</a:t>
            </a:r>
            <a:r>
              <a:rPr lang="vi-VN" sz="2800" i="0" dirty="0">
                <a:ln w="0"/>
                <a:solidFill>
                  <a:schemeClr val="tx1"/>
                </a:solidFill>
                <a:effectLst>
                  <a:outerShdw blurRad="38100" dist="19050" dir="2700000" algn="tl" rotWithShape="0">
                    <a:schemeClr val="dk1">
                      <a:alpha val="40000"/>
                    </a:schemeClr>
                  </a:outerShdw>
                </a:effectLst>
                <a:latin typeface="Google Sans"/>
              </a:rPr>
              <a:t>/</a:t>
            </a:r>
            <a:r>
              <a:rPr lang="vi-VN" sz="2800" i="0" dirty="0" err="1">
                <a:ln w="0"/>
                <a:solidFill>
                  <a:schemeClr val="tx1"/>
                </a:solidFill>
                <a:effectLst>
                  <a:outerShdw blurRad="38100" dist="19050" dir="2700000" algn="tl" rotWithShape="0">
                    <a:schemeClr val="dk1">
                      <a:alpha val="40000"/>
                    </a:schemeClr>
                  </a:outerShdw>
                </a:effectLst>
                <a:latin typeface="Google Sans"/>
              </a:rPr>
              <a:t>IP</a:t>
            </a:r>
            <a:r>
              <a:rPr lang="vi-VN" sz="2800" i="0" dirty="0">
                <a:ln w="0"/>
                <a:solidFill>
                  <a:schemeClr val="tx1"/>
                </a:solidFill>
                <a:effectLst>
                  <a:outerShdw blurRad="38100" dist="19050" dir="2700000" algn="tl" rotWithShape="0">
                    <a:schemeClr val="dk1">
                      <a:alpha val="40000"/>
                    </a:schemeClr>
                  </a:outerShdw>
                </a:effectLst>
                <a:latin typeface="Google Sans"/>
              </a:rPr>
              <a:t> được chia thành 4 tầng:</a:t>
            </a:r>
            <a:endParaRPr lang="en-US" sz="280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ình chữ nhật: Góc Tròn 3"/>
          <p:cNvSpPr/>
          <p:nvPr/>
        </p:nvSpPr>
        <p:spPr>
          <a:xfrm>
            <a:off x="587546" y="2505075"/>
            <a:ext cx="3142908" cy="1495425"/>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Google Sans"/>
              </a:rPr>
              <a:t>Application</a:t>
            </a:r>
            <a:endParaRPr lang="en-US" sz="2800" dirty="0">
              <a:solidFill>
                <a:schemeClr val="tx1"/>
              </a:solidFill>
            </a:endParaRPr>
          </a:p>
        </p:txBody>
      </p:sp>
      <p:sp>
        <p:nvSpPr>
          <p:cNvPr id="13" name="Hình chữ nhật 12"/>
          <p:cNvSpPr/>
          <p:nvPr/>
        </p:nvSpPr>
        <p:spPr>
          <a:xfrm>
            <a:off x="107950" y="359592"/>
            <a:ext cx="4102100" cy="9855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800" i="0" dirty="0">
                <a:ln w="0"/>
                <a:solidFill>
                  <a:schemeClr val="tx1"/>
                </a:solidFill>
                <a:effectLst>
                  <a:outerShdw blurRad="38100" dist="19050" dir="2700000" algn="tl" rotWithShape="0">
                    <a:schemeClr val="dk1">
                      <a:alpha val="40000"/>
                    </a:schemeClr>
                  </a:outerShdw>
                </a:effectLst>
                <a:latin typeface="Google Sans"/>
              </a:rPr>
              <a:t>Mô hình </a:t>
            </a:r>
            <a:r>
              <a:rPr lang="vi-VN" sz="2800" i="0" dirty="0" err="1">
                <a:ln w="0"/>
                <a:solidFill>
                  <a:schemeClr val="tx1"/>
                </a:solidFill>
                <a:effectLst>
                  <a:outerShdw blurRad="38100" dist="19050" dir="2700000" algn="tl" rotWithShape="0">
                    <a:schemeClr val="dk1">
                      <a:alpha val="40000"/>
                    </a:schemeClr>
                  </a:outerShdw>
                </a:effectLst>
                <a:latin typeface="Google Sans"/>
              </a:rPr>
              <a:t>TCP</a:t>
            </a:r>
            <a:r>
              <a:rPr lang="vi-VN" sz="2800" i="0" dirty="0">
                <a:ln w="0"/>
                <a:solidFill>
                  <a:schemeClr val="tx1"/>
                </a:solidFill>
                <a:effectLst>
                  <a:outerShdw blurRad="38100" dist="19050" dir="2700000" algn="tl" rotWithShape="0">
                    <a:schemeClr val="dk1">
                      <a:alpha val="40000"/>
                    </a:schemeClr>
                  </a:outerShdw>
                </a:effectLst>
                <a:latin typeface="Google Sans"/>
              </a:rPr>
              <a:t>/</a:t>
            </a:r>
            <a:r>
              <a:rPr lang="vi-VN" sz="2800" i="0" dirty="0" err="1">
                <a:ln w="0"/>
                <a:solidFill>
                  <a:schemeClr val="tx1"/>
                </a:solidFill>
                <a:effectLst>
                  <a:outerShdw blurRad="38100" dist="19050" dir="2700000" algn="tl" rotWithShape="0">
                    <a:schemeClr val="dk1">
                      <a:alpha val="40000"/>
                    </a:schemeClr>
                  </a:outerShdw>
                </a:effectLst>
                <a:latin typeface="Google Sans"/>
              </a:rPr>
              <a:t>IP</a:t>
            </a:r>
            <a:endParaRPr lang="en-US" sz="2800" dirty="0">
              <a:ln w="0"/>
              <a:solidFill>
                <a:schemeClr val="tx1"/>
              </a:solidFill>
              <a:effectLst>
                <a:outerShdw blurRad="38100" dist="19050" dir="2700000" algn="tl" rotWithShape="0">
                  <a:schemeClr val="dk1">
                    <a:alpha val="40000"/>
                  </a:schemeClr>
                </a:outerShdw>
              </a:effectLst>
            </a:endParaRPr>
          </a:p>
        </p:txBody>
      </p:sp>
      <p:sp>
        <p:nvSpPr>
          <p:cNvPr id="3" name="Hộp Văn bản 2"/>
          <p:cNvSpPr txBox="1"/>
          <p:nvPr/>
        </p:nvSpPr>
        <p:spPr>
          <a:xfrm>
            <a:off x="4502943" y="2681197"/>
            <a:ext cx="6517481" cy="1200329"/>
          </a:xfrm>
          <a:prstGeom prst="rect">
            <a:avLst/>
          </a:prstGeom>
          <a:noFill/>
        </p:spPr>
        <p:txBody>
          <a:bodyPr wrap="square">
            <a:spAutoFit/>
          </a:bodyPr>
          <a:lstStyle/>
          <a:p>
            <a:pPr algn="l"/>
            <a:r>
              <a:rPr lang="vi-VN" sz="2400" b="0" i="0" dirty="0">
                <a:effectLst/>
                <a:latin typeface="Google Sans"/>
              </a:rPr>
              <a:t>Tầng ứng dụng (</a:t>
            </a:r>
            <a:r>
              <a:rPr lang="vi-VN" sz="2400" b="0" i="0" dirty="0" err="1">
                <a:effectLst/>
                <a:latin typeface="Google Sans"/>
              </a:rPr>
              <a:t>Application</a:t>
            </a:r>
            <a:r>
              <a:rPr lang="vi-VN" sz="2400" b="0" i="0" dirty="0">
                <a:effectLst/>
                <a:latin typeface="Google Sans"/>
              </a:rPr>
              <a:t> </a:t>
            </a:r>
            <a:r>
              <a:rPr lang="vi-VN" sz="2400" b="0" i="0" dirty="0" err="1">
                <a:effectLst/>
                <a:latin typeface="Google Sans"/>
              </a:rPr>
              <a:t>Layer</a:t>
            </a:r>
            <a:r>
              <a:rPr lang="vi-VN" sz="2400" b="0" i="0" dirty="0">
                <a:effectLst/>
                <a:latin typeface="Google Sans"/>
              </a:rPr>
              <a:t>): Tầng này cung cấp các giao thức cho các ứng dụng như </a:t>
            </a:r>
            <a:r>
              <a:rPr lang="vi-VN" sz="2400" b="0" i="0" dirty="0" err="1">
                <a:effectLst/>
                <a:latin typeface="Google Sans"/>
              </a:rPr>
              <a:t>web</a:t>
            </a:r>
            <a:r>
              <a:rPr lang="vi-VN" sz="2400" b="0" i="0" dirty="0">
                <a:effectLst/>
                <a:latin typeface="Google Sans"/>
              </a:rPr>
              <a:t>, </a:t>
            </a:r>
            <a:r>
              <a:rPr lang="vi-VN" sz="2400" b="0" i="0" dirty="0" err="1">
                <a:effectLst/>
                <a:latin typeface="Google Sans"/>
              </a:rPr>
              <a:t>email</a:t>
            </a:r>
            <a:r>
              <a:rPr lang="vi-VN" sz="2400" b="0" i="0" dirty="0">
                <a:effectLst/>
                <a:latin typeface="Google Sans"/>
              </a:rPr>
              <a:t>, </a:t>
            </a:r>
            <a:r>
              <a:rPr lang="vi-VN" sz="2400" b="0" i="0" dirty="0" err="1">
                <a:effectLst/>
                <a:latin typeface="Google Sans"/>
              </a:rPr>
              <a:t>FTP</a:t>
            </a:r>
            <a:r>
              <a:rPr lang="vi-VN" sz="2400" b="0" i="0" dirty="0">
                <a:effectLst/>
                <a:latin typeface="Google Sans"/>
              </a:rPr>
              <a:t>,...</a:t>
            </a:r>
          </a:p>
        </p:txBody>
      </p:sp>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4502943" y="2681197"/>
            <a:ext cx="6517481" cy="1200329"/>
          </a:xfrm>
          <a:prstGeom prst="rect">
            <a:avLst/>
          </a:prstGeom>
          <a:noFill/>
        </p:spPr>
        <p:txBody>
          <a:bodyPr wrap="square">
            <a:spAutoFit/>
          </a:bodyPr>
          <a:lstStyle/>
          <a:p>
            <a:pPr algn="l"/>
            <a:r>
              <a:rPr lang="en-US" sz="2400" b="0" i="0" dirty="0" err="1">
                <a:effectLst/>
                <a:latin typeface="Google Sans"/>
              </a:rPr>
              <a:t>Tầng</a:t>
            </a:r>
            <a:r>
              <a:rPr lang="en-US" sz="2400" b="0" i="0" dirty="0">
                <a:effectLst/>
                <a:latin typeface="Google Sans"/>
              </a:rPr>
              <a:t> </a:t>
            </a:r>
            <a:r>
              <a:rPr lang="en-US" sz="2400" b="0" i="0" dirty="0" err="1">
                <a:effectLst/>
                <a:latin typeface="Google Sans"/>
              </a:rPr>
              <a:t>vận</a:t>
            </a:r>
            <a:r>
              <a:rPr lang="en-US" sz="2400" b="0" i="0" dirty="0">
                <a:effectLst/>
                <a:latin typeface="Google Sans"/>
              </a:rPr>
              <a:t> </a:t>
            </a:r>
            <a:r>
              <a:rPr lang="en-US" sz="2400" b="0" i="0" dirty="0" err="1">
                <a:effectLst/>
                <a:latin typeface="Google Sans"/>
              </a:rPr>
              <a:t>chuyển</a:t>
            </a:r>
            <a:r>
              <a:rPr lang="en-US" sz="2400" b="0" i="0" dirty="0">
                <a:effectLst/>
                <a:latin typeface="Google Sans"/>
              </a:rPr>
              <a:t> (Transport Layer): </a:t>
            </a:r>
            <a:r>
              <a:rPr lang="en-US" sz="2400" b="0" i="0" dirty="0" err="1">
                <a:effectLst/>
                <a:latin typeface="Google Sans"/>
              </a:rPr>
              <a:t>Tầng</a:t>
            </a:r>
            <a:r>
              <a:rPr lang="en-US" sz="2400" b="0" i="0" dirty="0">
                <a:effectLst/>
                <a:latin typeface="Google Sans"/>
              </a:rPr>
              <a:t> </a:t>
            </a:r>
            <a:r>
              <a:rPr lang="en-US" sz="2400" b="0" i="0" dirty="0" err="1">
                <a:effectLst/>
                <a:latin typeface="Google Sans"/>
              </a:rPr>
              <a:t>này</a:t>
            </a:r>
            <a:r>
              <a:rPr lang="en-US" sz="2400" b="0" i="0" dirty="0">
                <a:effectLst/>
                <a:latin typeface="Google Sans"/>
              </a:rPr>
              <a:t> </a:t>
            </a:r>
            <a:r>
              <a:rPr lang="en-US" sz="2400" b="0" i="0" dirty="0" err="1">
                <a:effectLst/>
                <a:latin typeface="Google Sans"/>
              </a:rPr>
              <a:t>chịu</a:t>
            </a:r>
            <a:r>
              <a:rPr lang="en-US" sz="2400" b="0" i="0" dirty="0">
                <a:effectLst/>
                <a:latin typeface="Google Sans"/>
              </a:rPr>
              <a:t> </a:t>
            </a:r>
            <a:r>
              <a:rPr lang="en-US" sz="2400" b="0" i="0" dirty="0" err="1">
                <a:effectLst/>
                <a:latin typeface="Google Sans"/>
              </a:rPr>
              <a:t>trách</a:t>
            </a:r>
            <a:r>
              <a:rPr lang="en-US" sz="2400" b="0" i="0" dirty="0">
                <a:effectLst/>
                <a:latin typeface="Google Sans"/>
              </a:rPr>
              <a:t> </a:t>
            </a:r>
            <a:r>
              <a:rPr lang="en-US" sz="2400" b="0" i="0" dirty="0" err="1">
                <a:effectLst/>
                <a:latin typeface="Google Sans"/>
              </a:rPr>
              <a:t>nhiệm</a:t>
            </a:r>
            <a:r>
              <a:rPr lang="en-US" sz="2400" b="0" i="0" dirty="0">
                <a:effectLst/>
                <a:latin typeface="Google Sans"/>
              </a:rPr>
              <a:t> </a:t>
            </a:r>
            <a:r>
              <a:rPr lang="en-US" sz="2400" b="0" i="0" dirty="0" err="1">
                <a:effectLst/>
                <a:latin typeface="Google Sans"/>
              </a:rPr>
              <a:t>cho</a:t>
            </a:r>
            <a:r>
              <a:rPr lang="en-US" sz="2400" b="0" i="0" dirty="0">
                <a:effectLst/>
                <a:latin typeface="Google Sans"/>
              </a:rPr>
              <a:t> </a:t>
            </a:r>
            <a:r>
              <a:rPr lang="en-US" sz="2400" b="0" i="0" dirty="0" err="1">
                <a:effectLst/>
                <a:latin typeface="Google Sans"/>
              </a:rPr>
              <a:t>việc</a:t>
            </a:r>
            <a:r>
              <a:rPr lang="en-US" sz="2400" b="0" i="0" dirty="0">
                <a:effectLst/>
                <a:latin typeface="Google Sans"/>
              </a:rPr>
              <a:t> </a:t>
            </a:r>
            <a:r>
              <a:rPr lang="en-US" sz="2400" b="0" i="0" dirty="0" err="1">
                <a:effectLst/>
                <a:latin typeface="Google Sans"/>
              </a:rPr>
              <a:t>truyền</a:t>
            </a:r>
            <a:r>
              <a:rPr lang="en-US" sz="2400" b="0" i="0" dirty="0">
                <a:effectLst/>
                <a:latin typeface="Google Sans"/>
              </a:rPr>
              <a:t> các </a:t>
            </a:r>
            <a:r>
              <a:rPr lang="en-US" sz="2400" b="0" i="0" dirty="0" err="1">
                <a:effectLst/>
                <a:latin typeface="Google Sans"/>
              </a:rPr>
              <a:t>luồng</a:t>
            </a:r>
            <a:r>
              <a:rPr lang="en-US" sz="2400" b="0" i="0" dirty="0">
                <a:effectLst/>
                <a:latin typeface="Google Sans"/>
              </a:rPr>
              <a:t> </a:t>
            </a:r>
            <a:r>
              <a:rPr lang="en-US" sz="2400" b="0" i="0" dirty="0" err="1">
                <a:effectLst/>
                <a:latin typeface="Google Sans"/>
              </a:rPr>
              <a:t>dữ</a:t>
            </a:r>
            <a:r>
              <a:rPr lang="en-US" sz="2400" b="0" i="0" dirty="0">
                <a:effectLst/>
                <a:latin typeface="Google Sans"/>
              </a:rPr>
              <a:t> </a:t>
            </a:r>
            <a:r>
              <a:rPr lang="en-US" sz="2400" b="0" i="0" dirty="0" err="1">
                <a:effectLst/>
                <a:latin typeface="Google Sans"/>
              </a:rPr>
              <a:t>liệu</a:t>
            </a:r>
            <a:r>
              <a:rPr lang="en-US" sz="2400" b="0" i="0" dirty="0">
                <a:effectLst/>
                <a:latin typeface="Google Sans"/>
              </a:rPr>
              <a:t> giữa các </a:t>
            </a:r>
            <a:r>
              <a:rPr lang="en-US" sz="2400" b="0" i="0" dirty="0" err="1">
                <a:effectLst/>
                <a:latin typeface="Google Sans"/>
              </a:rPr>
              <a:t>máy</a:t>
            </a:r>
            <a:r>
              <a:rPr lang="en-US" sz="2400" b="0" i="0" dirty="0">
                <a:effectLst/>
                <a:latin typeface="Google Sans"/>
              </a:rPr>
              <a:t> </a:t>
            </a:r>
            <a:r>
              <a:rPr lang="en-US" sz="2400" b="0" i="0" dirty="0" err="1">
                <a:effectLst/>
                <a:latin typeface="Google Sans"/>
              </a:rPr>
              <a:t>tính</a:t>
            </a:r>
            <a:r>
              <a:rPr lang="en-US" sz="2400" b="0" i="0" dirty="0">
                <a:effectLst/>
                <a:latin typeface="Google Sans"/>
              </a:rPr>
              <a:t>.</a:t>
            </a:r>
          </a:p>
        </p:txBody>
      </p:sp>
      <p:sp>
        <p:nvSpPr>
          <p:cNvPr id="4" name="Hình chữ nhật: Góc Tròn 3"/>
          <p:cNvSpPr/>
          <p:nvPr/>
        </p:nvSpPr>
        <p:spPr>
          <a:xfrm>
            <a:off x="742950" y="2547936"/>
            <a:ext cx="2905125" cy="14668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Google Sans"/>
              </a:rPr>
              <a:t>Transport</a:t>
            </a:r>
            <a:endParaRPr lang="en-US" dirty="0">
              <a:solidFill>
                <a:schemeClr val="tx1"/>
              </a:solidFill>
            </a:endParaRPr>
          </a:p>
        </p:txBody>
      </p:sp>
      <p:sp>
        <p:nvSpPr>
          <p:cNvPr id="5" name="Hình chữ nhật 4"/>
          <p:cNvSpPr/>
          <p:nvPr/>
        </p:nvSpPr>
        <p:spPr>
          <a:xfrm>
            <a:off x="107950" y="359592"/>
            <a:ext cx="4102100" cy="9855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800" i="0" dirty="0">
                <a:ln w="0"/>
                <a:solidFill>
                  <a:schemeClr val="tx1"/>
                </a:solidFill>
                <a:effectLst>
                  <a:outerShdw blurRad="38100" dist="19050" dir="2700000" algn="tl" rotWithShape="0">
                    <a:schemeClr val="dk1">
                      <a:alpha val="40000"/>
                    </a:schemeClr>
                  </a:outerShdw>
                </a:effectLst>
                <a:latin typeface="Google Sans"/>
              </a:rPr>
              <a:t>Mô hình </a:t>
            </a:r>
            <a:r>
              <a:rPr lang="vi-VN" sz="2800" i="0" dirty="0" err="1">
                <a:ln w="0"/>
                <a:solidFill>
                  <a:schemeClr val="tx1"/>
                </a:solidFill>
                <a:effectLst>
                  <a:outerShdw blurRad="38100" dist="19050" dir="2700000" algn="tl" rotWithShape="0">
                    <a:schemeClr val="dk1">
                      <a:alpha val="40000"/>
                    </a:schemeClr>
                  </a:outerShdw>
                </a:effectLst>
                <a:latin typeface="Google Sans"/>
              </a:rPr>
              <a:t>TCP</a:t>
            </a:r>
            <a:r>
              <a:rPr lang="vi-VN" sz="2800" i="0" dirty="0">
                <a:ln w="0"/>
                <a:solidFill>
                  <a:schemeClr val="tx1"/>
                </a:solidFill>
                <a:effectLst>
                  <a:outerShdw blurRad="38100" dist="19050" dir="2700000" algn="tl" rotWithShape="0">
                    <a:schemeClr val="dk1">
                      <a:alpha val="40000"/>
                    </a:schemeClr>
                  </a:outerShdw>
                </a:effectLst>
                <a:latin typeface="Google Sans"/>
              </a:rPr>
              <a:t>/</a:t>
            </a:r>
            <a:r>
              <a:rPr lang="vi-VN" sz="2800" i="0" dirty="0" err="1">
                <a:ln w="0"/>
                <a:solidFill>
                  <a:schemeClr val="tx1"/>
                </a:solidFill>
                <a:effectLst>
                  <a:outerShdw blurRad="38100" dist="19050" dir="2700000" algn="tl" rotWithShape="0">
                    <a:schemeClr val="dk1">
                      <a:alpha val="40000"/>
                    </a:schemeClr>
                  </a:outerShdw>
                </a:effectLst>
                <a:latin typeface="Google Sans"/>
              </a:rPr>
              <a:t>IP</a:t>
            </a:r>
            <a:endParaRPr lang="en-US" sz="280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4502943" y="2681197"/>
            <a:ext cx="6517481" cy="1200329"/>
          </a:xfrm>
          <a:prstGeom prst="rect">
            <a:avLst/>
          </a:prstGeom>
          <a:noFill/>
        </p:spPr>
        <p:txBody>
          <a:bodyPr wrap="square">
            <a:spAutoFit/>
          </a:bodyPr>
          <a:lstStyle/>
          <a:p>
            <a:pPr algn="l">
              <a:buFont typeface="Arial" panose="020B0604020202020204" pitchFamily="34" charset="0"/>
              <a:buChar char="•"/>
            </a:pPr>
            <a:r>
              <a:rPr lang="en-US" sz="2400" b="0" i="0" dirty="0" err="1">
                <a:effectLst/>
                <a:latin typeface="Google Sans"/>
              </a:rPr>
              <a:t>Tầng</a:t>
            </a:r>
            <a:r>
              <a:rPr lang="en-US" sz="2400" b="0" i="0" dirty="0">
                <a:effectLst/>
                <a:latin typeface="Google Sans"/>
              </a:rPr>
              <a:t> </a:t>
            </a:r>
            <a:r>
              <a:rPr lang="en-US" sz="2400" b="0" i="0" dirty="0" err="1">
                <a:effectLst/>
                <a:latin typeface="Google Sans"/>
              </a:rPr>
              <a:t>mạng</a:t>
            </a:r>
            <a:r>
              <a:rPr lang="en-US" sz="2400" b="0" i="0" dirty="0">
                <a:effectLst/>
                <a:latin typeface="Google Sans"/>
              </a:rPr>
              <a:t> (Network Layer): </a:t>
            </a:r>
            <a:r>
              <a:rPr lang="en-US" sz="2400" b="0" i="0" dirty="0" err="1">
                <a:effectLst/>
                <a:latin typeface="Google Sans"/>
              </a:rPr>
              <a:t>Tầng</a:t>
            </a:r>
            <a:r>
              <a:rPr lang="en-US" sz="2400" b="0" i="0" dirty="0">
                <a:effectLst/>
                <a:latin typeface="Google Sans"/>
              </a:rPr>
              <a:t> </a:t>
            </a:r>
            <a:r>
              <a:rPr lang="en-US" sz="2400" b="0" i="0" dirty="0" err="1">
                <a:effectLst/>
                <a:latin typeface="Google Sans"/>
              </a:rPr>
              <a:t>này</a:t>
            </a:r>
            <a:r>
              <a:rPr lang="en-US" sz="2400" b="0" i="0" dirty="0">
                <a:effectLst/>
                <a:latin typeface="Google Sans"/>
              </a:rPr>
              <a:t> </a:t>
            </a:r>
            <a:r>
              <a:rPr lang="en-US" sz="2400" b="0" i="0" dirty="0" err="1">
                <a:effectLst/>
                <a:latin typeface="Google Sans"/>
              </a:rPr>
              <a:t>chịu</a:t>
            </a:r>
            <a:r>
              <a:rPr lang="en-US" sz="2400" b="0" i="0" dirty="0">
                <a:effectLst/>
                <a:latin typeface="Google Sans"/>
              </a:rPr>
              <a:t> </a:t>
            </a:r>
            <a:r>
              <a:rPr lang="en-US" sz="2400" b="0" i="0" dirty="0" err="1">
                <a:effectLst/>
                <a:latin typeface="Google Sans"/>
              </a:rPr>
              <a:t>trách</a:t>
            </a:r>
            <a:r>
              <a:rPr lang="en-US" sz="2400" b="0" i="0" dirty="0">
                <a:effectLst/>
                <a:latin typeface="Google Sans"/>
              </a:rPr>
              <a:t> </a:t>
            </a:r>
            <a:r>
              <a:rPr lang="en-US" sz="2400" b="0" i="0" dirty="0" err="1">
                <a:effectLst/>
                <a:latin typeface="Google Sans"/>
              </a:rPr>
              <a:t>nhiệm</a:t>
            </a:r>
            <a:r>
              <a:rPr lang="en-US" sz="2400" b="0" i="0" dirty="0">
                <a:effectLst/>
                <a:latin typeface="Google Sans"/>
              </a:rPr>
              <a:t> </a:t>
            </a:r>
            <a:r>
              <a:rPr lang="en-US" sz="2400" b="0" i="0" dirty="0" err="1">
                <a:effectLst/>
                <a:latin typeface="Google Sans"/>
              </a:rPr>
              <a:t>cho</a:t>
            </a:r>
            <a:r>
              <a:rPr lang="en-US" sz="2400" b="0" i="0" dirty="0">
                <a:effectLst/>
                <a:latin typeface="Google Sans"/>
              </a:rPr>
              <a:t> </a:t>
            </a:r>
            <a:r>
              <a:rPr lang="en-US" sz="2400" b="0" i="0" dirty="0" err="1">
                <a:effectLst/>
                <a:latin typeface="Google Sans"/>
              </a:rPr>
              <a:t>việc</a:t>
            </a:r>
            <a:r>
              <a:rPr lang="en-US" sz="2400" b="0" i="0" dirty="0">
                <a:effectLst/>
                <a:latin typeface="Google Sans"/>
              </a:rPr>
              <a:t> </a:t>
            </a:r>
            <a:r>
              <a:rPr lang="en-US" sz="2400" b="0" i="0" dirty="0" err="1">
                <a:effectLst/>
                <a:latin typeface="Google Sans"/>
              </a:rPr>
              <a:t>định</a:t>
            </a:r>
            <a:r>
              <a:rPr lang="en-US" sz="2400" b="0" i="0" dirty="0">
                <a:effectLst/>
                <a:latin typeface="Google Sans"/>
              </a:rPr>
              <a:t> </a:t>
            </a:r>
            <a:r>
              <a:rPr lang="en-US" sz="2400" b="0" i="0" dirty="0" err="1">
                <a:effectLst/>
                <a:latin typeface="Google Sans"/>
              </a:rPr>
              <a:t>tuyến</a:t>
            </a:r>
            <a:r>
              <a:rPr lang="en-US" sz="2400" b="0" i="0" dirty="0">
                <a:effectLst/>
                <a:latin typeface="Google Sans"/>
              </a:rPr>
              <a:t> các </a:t>
            </a:r>
            <a:r>
              <a:rPr lang="en-US" sz="2400" b="0" i="0" dirty="0" err="1">
                <a:effectLst/>
                <a:latin typeface="Google Sans"/>
              </a:rPr>
              <a:t>gói</a:t>
            </a:r>
            <a:r>
              <a:rPr lang="en-US" sz="2400" b="0" i="0" dirty="0">
                <a:effectLst/>
                <a:latin typeface="Google Sans"/>
              </a:rPr>
              <a:t> tin giữa các </a:t>
            </a:r>
            <a:r>
              <a:rPr lang="en-US" sz="2400" b="0" i="0" dirty="0" err="1">
                <a:effectLst/>
                <a:latin typeface="Google Sans"/>
              </a:rPr>
              <a:t>mạng</a:t>
            </a:r>
            <a:r>
              <a:rPr lang="en-US" sz="2400" b="0" i="0" dirty="0">
                <a:effectLst/>
                <a:latin typeface="Google Sans"/>
              </a:rPr>
              <a:t> khác </a:t>
            </a:r>
            <a:r>
              <a:rPr lang="en-US" sz="2400" b="0" i="0" dirty="0" err="1">
                <a:effectLst/>
                <a:latin typeface="Google Sans"/>
              </a:rPr>
              <a:t>nhau</a:t>
            </a:r>
            <a:r>
              <a:rPr lang="en-US" sz="2400" b="0" i="0" dirty="0">
                <a:effectLst/>
                <a:latin typeface="Google Sans"/>
              </a:rPr>
              <a:t>.</a:t>
            </a:r>
          </a:p>
        </p:txBody>
      </p:sp>
      <p:sp>
        <p:nvSpPr>
          <p:cNvPr id="4" name="Hình chữ nhật: Góc Tròn 3"/>
          <p:cNvSpPr/>
          <p:nvPr/>
        </p:nvSpPr>
        <p:spPr>
          <a:xfrm>
            <a:off x="742950" y="2547936"/>
            <a:ext cx="2905125" cy="14668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Google Sans"/>
              </a:rPr>
              <a:t>Network </a:t>
            </a:r>
            <a:endParaRPr lang="en-US" dirty="0">
              <a:solidFill>
                <a:schemeClr val="tx1"/>
              </a:solidFill>
            </a:endParaRPr>
          </a:p>
        </p:txBody>
      </p:sp>
      <p:sp>
        <p:nvSpPr>
          <p:cNvPr id="5" name="Hình chữ nhật 4"/>
          <p:cNvSpPr/>
          <p:nvPr/>
        </p:nvSpPr>
        <p:spPr>
          <a:xfrm>
            <a:off x="107950" y="359592"/>
            <a:ext cx="4102100" cy="9855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800" i="0" dirty="0">
                <a:ln w="0"/>
                <a:solidFill>
                  <a:schemeClr val="tx1"/>
                </a:solidFill>
                <a:effectLst>
                  <a:outerShdw blurRad="38100" dist="19050" dir="2700000" algn="tl" rotWithShape="0">
                    <a:schemeClr val="dk1">
                      <a:alpha val="40000"/>
                    </a:schemeClr>
                  </a:outerShdw>
                </a:effectLst>
                <a:latin typeface="Google Sans"/>
              </a:rPr>
              <a:t>Mô hình </a:t>
            </a:r>
            <a:r>
              <a:rPr lang="vi-VN" sz="2800" i="0" dirty="0" err="1">
                <a:ln w="0"/>
                <a:solidFill>
                  <a:schemeClr val="tx1"/>
                </a:solidFill>
                <a:effectLst>
                  <a:outerShdw blurRad="38100" dist="19050" dir="2700000" algn="tl" rotWithShape="0">
                    <a:schemeClr val="dk1">
                      <a:alpha val="40000"/>
                    </a:schemeClr>
                  </a:outerShdw>
                </a:effectLst>
                <a:latin typeface="Google Sans"/>
              </a:rPr>
              <a:t>TCP</a:t>
            </a:r>
            <a:r>
              <a:rPr lang="vi-VN" sz="2800" i="0" dirty="0">
                <a:ln w="0"/>
                <a:solidFill>
                  <a:schemeClr val="tx1"/>
                </a:solidFill>
                <a:effectLst>
                  <a:outerShdw blurRad="38100" dist="19050" dir="2700000" algn="tl" rotWithShape="0">
                    <a:schemeClr val="dk1">
                      <a:alpha val="40000"/>
                    </a:schemeClr>
                  </a:outerShdw>
                </a:effectLst>
                <a:latin typeface="Google Sans"/>
              </a:rPr>
              <a:t>/</a:t>
            </a:r>
            <a:r>
              <a:rPr lang="vi-VN" sz="2800" i="0" dirty="0" err="1">
                <a:ln w="0"/>
                <a:solidFill>
                  <a:schemeClr val="tx1"/>
                </a:solidFill>
                <a:effectLst>
                  <a:outerShdw blurRad="38100" dist="19050" dir="2700000" algn="tl" rotWithShape="0">
                    <a:schemeClr val="dk1">
                      <a:alpha val="40000"/>
                    </a:schemeClr>
                  </a:outerShdw>
                </a:effectLst>
                <a:latin typeface="Google Sans"/>
              </a:rPr>
              <a:t>IP</a:t>
            </a:r>
            <a:endParaRPr lang="en-US" sz="280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4413002" y="2865862"/>
            <a:ext cx="6517481" cy="830997"/>
          </a:xfrm>
          <a:prstGeom prst="rect">
            <a:avLst/>
          </a:prstGeom>
          <a:noFill/>
        </p:spPr>
        <p:txBody>
          <a:bodyPr wrap="square">
            <a:spAutoFit/>
          </a:bodyPr>
          <a:lstStyle/>
          <a:p>
            <a:pPr algn="l"/>
            <a:r>
              <a:rPr lang="en-US" sz="2400" b="0" i="0" dirty="0" err="1">
                <a:effectLst/>
                <a:latin typeface="Google Sans"/>
              </a:rPr>
              <a:t>Tầng</a:t>
            </a:r>
            <a:r>
              <a:rPr lang="en-US" sz="2400" b="0" i="0" dirty="0">
                <a:effectLst/>
                <a:latin typeface="Google Sans"/>
              </a:rPr>
              <a:t> </a:t>
            </a:r>
            <a:r>
              <a:rPr lang="en-US" sz="2400" b="0" i="0" dirty="0" err="1">
                <a:effectLst/>
                <a:latin typeface="Google Sans"/>
              </a:rPr>
              <a:t>vật</a:t>
            </a:r>
            <a:r>
              <a:rPr lang="en-US" sz="2400" b="0" i="0" dirty="0">
                <a:effectLst/>
                <a:latin typeface="Google Sans"/>
              </a:rPr>
              <a:t> lý (Physical Layer): </a:t>
            </a:r>
            <a:r>
              <a:rPr lang="en-US" sz="2400" b="0" i="0" dirty="0" err="1">
                <a:effectLst/>
                <a:latin typeface="Google Sans"/>
              </a:rPr>
              <a:t>Tầng</a:t>
            </a:r>
            <a:r>
              <a:rPr lang="en-US" sz="2400" b="0" i="0" dirty="0">
                <a:effectLst/>
                <a:latin typeface="Google Sans"/>
              </a:rPr>
              <a:t> </a:t>
            </a:r>
            <a:r>
              <a:rPr lang="en-US" sz="2400" b="0" i="0" dirty="0" err="1">
                <a:effectLst/>
                <a:latin typeface="Google Sans"/>
              </a:rPr>
              <a:t>này</a:t>
            </a:r>
            <a:r>
              <a:rPr lang="en-US" sz="2400" b="0" i="0" dirty="0">
                <a:effectLst/>
                <a:latin typeface="Google Sans"/>
              </a:rPr>
              <a:t> </a:t>
            </a:r>
            <a:r>
              <a:rPr lang="en-US" sz="2400" b="0" i="0" dirty="0" err="1">
                <a:effectLst/>
                <a:latin typeface="Google Sans"/>
              </a:rPr>
              <a:t>chịu</a:t>
            </a:r>
            <a:r>
              <a:rPr lang="en-US" sz="2400" b="0" i="0" dirty="0">
                <a:effectLst/>
                <a:latin typeface="Google Sans"/>
              </a:rPr>
              <a:t> </a:t>
            </a:r>
            <a:r>
              <a:rPr lang="en-US" sz="2400" b="0" i="0" dirty="0" err="1">
                <a:effectLst/>
                <a:latin typeface="Google Sans"/>
              </a:rPr>
              <a:t>trách</a:t>
            </a:r>
            <a:r>
              <a:rPr lang="en-US" sz="2400" b="0" i="0" dirty="0">
                <a:effectLst/>
                <a:latin typeface="Google Sans"/>
              </a:rPr>
              <a:t> </a:t>
            </a:r>
            <a:r>
              <a:rPr lang="en-US" sz="2400" b="0" i="0" dirty="0" err="1">
                <a:effectLst/>
                <a:latin typeface="Google Sans"/>
              </a:rPr>
              <a:t>nhiệm</a:t>
            </a:r>
            <a:r>
              <a:rPr lang="en-US" sz="2400" b="0" i="0" dirty="0">
                <a:effectLst/>
                <a:latin typeface="Google Sans"/>
              </a:rPr>
              <a:t> </a:t>
            </a:r>
            <a:r>
              <a:rPr lang="en-US" sz="2400" b="0" i="0" dirty="0" err="1">
                <a:effectLst/>
                <a:latin typeface="Google Sans"/>
              </a:rPr>
              <a:t>cho</a:t>
            </a:r>
            <a:r>
              <a:rPr lang="en-US" sz="2400" b="0" i="0" dirty="0">
                <a:effectLst/>
                <a:latin typeface="Google Sans"/>
              </a:rPr>
              <a:t> </a:t>
            </a:r>
            <a:r>
              <a:rPr lang="en-US" sz="2400" b="0" i="0" dirty="0" err="1">
                <a:effectLst/>
                <a:latin typeface="Google Sans"/>
              </a:rPr>
              <a:t>việc</a:t>
            </a:r>
            <a:r>
              <a:rPr lang="en-US" sz="2400" b="0" i="0" dirty="0">
                <a:effectLst/>
                <a:latin typeface="Google Sans"/>
              </a:rPr>
              <a:t> </a:t>
            </a:r>
            <a:r>
              <a:rPr lang="en-US" sz="2400" b="0" i="0" dirty="0" err="1">
                <a:effectLst/>
                <a:latin typeface="Google Sans"/>
              </a:rPr>
              <a:t>truyền</a:t>
            </a:r>
            <a:r>
              <a:rPr lang="en-US" sz="2400" b="0" i="0" dirty="0">
                <a:effectLst/>
                <a:latin typeface="Google Sans"/>
              </a:rPr>
              <a:t> bit </a:t>
            </a:r>
            <a:r>
              <a:rPr lang="en-US" sz="2400" b="0" i="0" dirty="0" err="1">
                <a:effectLst/>
                <a:latin typeface="Google Sans"/>
              </a:rPr>
              <a:t>dữ</a:t>
            </a:r>
            <a:r>
              <a:rPr lang="en-US" sz="2400" b="0" i="0" dirty="0">
                <a:effectLst/>
                <a:latin typeface="Google Sans"/>
              </a:rPr>
              <a:t> </a:t>
            </a:r>
            <a:r>
              <a:rPr lang="en-US" sz="2400" b="0" i="0" dirty="0" err="1">
                <a:effectLst/>
                <a:latin typeface="Google Sans"/>
              </a:rPr>
              <a:t>liệu</a:t>
            </a:r>
            <a:r>
              <a:rPr lang="en-US" sz="2400" b="0" i="0" dirty="0">
                <a:effectLst/>
                <a:latin typeface="Google Sans"/>
              </a:rPr>
              <a:t> </a:t>
            </a:r>
            <a:r>
              <a:rPr lang="en-US" sz="2400" b="0" i="0" dirty="0" err="1">
                <a:effectLst/>
                <a:latin typeface="Google Sans"/>
              </a:rPr>
              <a:t>trên</a:t>
            </a:r>
            <a:r>
              <a:rPr lang="en-US" sz="2400" b="0" i="0" dirty="0">
                <a:effectLst/>
                <a:latin typeface="Google Sans"/>
              </a:rPr>
              <a:t> </a:t>
            </a:r>
            <a:r>
              <a:rPr lang="en-US" sz="2400" b="0" i="0" dirty="0" err="1">
                <a:effectLst/>
                <a:latin typeface="Google Sans"/>
              </a:rPr>
              <a:t>mạng</a:t>
            </a:r>
            <a:r>
              <a:rPr lang="en-US" sz="2400" b="0" i="0" dirty="0">
                <a:effectLst/>
                <a:latin typeface="Google Sans"/>
              </a:rPr>
              <a:t>.</a:t>
            </a:r>
          </a:p>
        </p:txBody>
      </p:sp>
      <p:sp>
        <p:nvSpPr>
          <p:cNvPr id="4" name="Hình chữ nhật: Góc Tròn 3"/>
          <p:cNvSpPr/>
          <p:nvPr/>
        </p:nvSpPr>
        <p:spPr>
          <a:xfrm>
            <a:off x="742950" y="2547936"/>
            <a:ext cx="2905125" cy="1466850"/>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0" i="0" dirty="0">
                <a:solidFill>
                  <a:schemeClr val="tx1"/>
                </a:solidFill>
                <a:effectLst/>
                <a:latin typeface="Google Sans"/>
              </a:rPr>
              <a:t>Physical </a:t>
            </a:r>
            <a:endParaRPr lang="en-US" dirty="0">
              <a:solidFill>
                <a:schemeClr val="tx1"/>
              </a:solidFill>
            </a:endParaRPr>
          </a:p>
        </p:txBody>
      </p:sp>
      <p:sp>
        <p:nvSpPr>
          <p:cNvPr id="5" name="Hình chữ nhật 4"/>
          <p:cNvSpPr/>
          <p:nvPr/>
        </p:nvSpPr>
        <p:spPr>
          <a:xfrm>
            <a:off x="107950" y="359592"/>
            <a:ext cx="4102100" cy="9855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sz="2800" i="0" dirty="0">
                <a:ln w="0"/>
                <a:solidFill>
                  <a:schemeClr val="tx1"/>
                </a:solidFill>
                <a:effectLst>
                  <a:outerShdw blurRad="38100" dist="19050" dir="2700000" algn="tl" rotWithShape="0">
                    <a:schemeClr val="dk1">
                      <a:alpha val="40000"/>
                    </a:schemeClr>
                  </a:outerShdw>
                </a:effectLst>
                <a:latin typeface="Google Sans"/>
              </a:rPr>
              <a:t>Mô hình </a:t>
            </a:r>
            <a:r>
              <a:rPr lang="vi-VN" sz="2800" i="0" dirty="0" err="1">
                <a:ln w="0"/>
                <a:solidFill>
                  <a:schemeClr val="tx1"/>
                </a:solidFill>
                <a:effectLst>
                  <a:outerShdw blurRad="38100" dist="19050" dir="2700000" algn="tl" rotWithShape="0">
                    <a:schemeClr val="dk1">
                      <a:alpha val="40000"/>
                    </a:schemeClr>
                  </a:outerShdw>
                </a:effectLst>
                <a:latin typeface="Google Sans"/>
              </a:rPr>
              <a:t>TCP</a:t>
            </a:r>
            <a:r>
              <a:rPr lang="vi-VN" sz="2800" i="0" dirty="0">
                <a:ln w="0"/>
                <a:solidFill>
                  <a:schemeClr val="tx1"/>
                </a:solidFill>
                <a:effectLst>
                  <a:outerShdw blurRad="38100" dist="19050" dir="2700000" algn="tl" rotWithShape="0">
                    <a:schemeClr val="dk1">
                      <a:alpha val="40000"/>
                    </a:schemeClr>
                  </a:outerShdw>
                </a:effectLst>
                <a:latin typeface="Google Sans"/>
              </a:rPr>
              <a:t>/</a:t>
            </a:r>
            <a:r>
              <a:rPr lang="vi-VN" sz="2800" i="0" dirty="0" err="1">
                <a:ln w="0"/>
                <a:solidFill>
                  <a:schemeClr val="tx1"/>
                </a:solidFill>
                <a:effectLst>
                  <a:outerShdw blurRad="38100" dist="19050" dir="2700000" algn="tl" rotWithShape="0">
                    <a:schemeClr val="dk1">
                      <a:alpha val="40000"/>
                    </a:schemeClr>
                  </a:outerShdw>
                </a:effectLst>
                <a:latin typeface="Google Sans"/>
              </a:rPr>
              <a:t>IP</a:t>
            </a:r>
            <a:endParaRPr lang="en-US" sz="280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ộp Văn bản 2"/>
          <p:cNvSpPr txBox="1"/>
          <p:nvPr/>
        </p:nvSpPr>
        <p:spPr>
          <a:xfrm>
            <a:off x="276526" y="265629"/>
            <a:ext cx="5501083" cy="584775"/>
          </a:xfrm>
          <a:prstGeom prst="rect">
            <a:avLst/>
          </a:prstGeom>
          <a:noFill/>
        </p:spPr>
        <p:txBody>
          <a:bodyPr wrap="square">
            <a:spAutoFit/>
          </a:bodyPr>
          <a:lstStyle/>
          <a:p>
            <a:r>
              <a:rPr lang="en-US" sz="3200" b="0" i="0" dirty="0" err="1">
                <a:effectLst/>
                <a:latin typeface="Arial" panose="020B0604020202020204" pitchFamily="34" charset="0"/>
                <a:cs typeface="Arial" panose="020B0604020202020204" pitchFamily="34" charset="0"/>
              </a:rPr>
              <a:t>Cấu</a:t>
            </a:r>
            <a:r>
              <a:rPr lang="en-US" sz="3200" b="0" i="0" dirty="0">
                <a:effectLst/>
                <a:latin typeface="Arial" panose="020B0604020202020204" pitchFamily="34" charset="0"/>
                <a:cs typeface="Arial" panose="020B0604020202020204" pitchFamily="34" charset="0"/>
              </a:rPr>
              <a:t> </a:t>
            </a:r>
            <a:r>
              <a:rPr lang="en-US" sz="3200" b="0" i="0" dirty="0" err="1">
                <a:effectLst/>
                <a:latin typeface="Arial" panose="020B0604020202020204" pitchFamily="34" charset="0"/>
                <a:cs typeface="Arial" panose="020B0604020202020204" pitchFamily="34" charset="0"/>
              </a:rPr>
              <a:t>trúc</a:t>
            </a:r>
            <a:r>
              <a:rPr lang="en-US" sz="3200" b="0" i="0" dirty="0">
                <a:effectLst/>
                <a:latin typeface="Arial" panose="020B0604020202020204" pitchFamily="34" charset="0"/>
                <a:cs typeface="Arial" panose="020B0604020202020204" pitchFamily="34" charset="0"/>
              </a:rPr>
              <a:t> </a:t>
            </a:r>
            <a:r>
              <a:rPr lang="en-US" sz="3200" b="0" i="0" dirty="0" err="1">
                <a:effectLst/>
                <a:latin typeface="Arial" panose="020B0604020202020204" pitchFamily="34" charset="0"/>
                <a:cs typeface="Arial" panose="020B0604020202020204" pitchFamily="34" charset="0"/>
              </a:rPr>
              <a:t>gói</a:t>
            </a:r>
            <a:r>
              <a:rPr lang="en-US" sz="3200" b="0" i="0" dirty="0">
                <a:effectLst/>
                <a:latin typeface="Arial" panose="020B0604020202020204" pitchFamily="34" charset="0"/>
                <a:cs typeface="Arial" panose="020B0604020202020204" pitchFamily="34" charset="0"/>
              </a:rPr>
              <a:t> tin IP bao </a:t>
            </a:r>
            <a:r>
              <a:rPr lang="en-US" sz="3200" b="0" i="0" dirty="0" err="1">
                <a:effectLst/>
                <a:latin typeface="Arial" panose="020B0604020202020204" pitchFamily="34" charset="0"/>
                <a:cs typeface="Arial" panose="020B0604020202020204" pitchFamily="34" charset="0"/>
              </a:rPr>
              <a:t>gồm</a:t>
            </a:r>
            <a:r>
              <a:rPr lang="en-US" sz="3200" b="0" i="0" dirty="0">
                <a:effectLst/>
                <a:latin typeface="Arial" panose="020B0604020202020204" pitchFamily="34" charset="0"/>
                <a:cs typeface="Arial" panose="020B0604020202020204" pitchFamily="34" charset="0"/>
              </a:rPr>
              <a:t>:</a:t>
            </a:r>
            <a:endParaRPr lang="en-US" sz="3200" dirty="0">
              <a:latin typeface="Arial" panose="020B0604020202020204" pitchFamily="34" charset="0"/>
              <a:cs typeface="Arial" panose="020B0604020202020204" pitchFamily="34" charset="0"/>
            </a:endParaRPr>
          </a:p>
        </p:txBody>
      </p:sp>
      <p:sp>
        <p:nvSpPr>
          <p:cNvPr id="5" name="Hộp Văn bản 4"/>
          <p:cNvSpPr txBox="1"/>
          <p:nvPr/>
        </p:nvSpPr>
        <p:spPr>
          <a:xfrm>
            <a:off x="666749" y="1155145"/>
            <a:ext cx="10039350" cy="5262979"/>
          </a:xfrm>
          <a:prstGeom prst="rect">
            <a:avLst/>
          </a:prstGeom>
          <a:noFill/>
        </p:spPr>
        <p:txBody>
          <a:bodyPr wrap="square">
            <a:spAutoFit/>
          </a:bodyPr>
          <a:lstStyle/>
          <a:p>
            <a:pPr algn="just">
              <a:buFont typeface="Arial" panose="020B0604020202020204" pitchFamily="34" charset="0"/>
              <a:buChar char="•"/>
            </a:pPr>
            <a:r>
              <a:rPr lang="vi-VN" sz="2400" b="0" i="0" dirty="0">
                <a:effectLst/>
                <a:latin typeface="Arial" panose="020B0604020202020204" pitchFamily="34" charset="0"/>
                <a:cs typeface="Arial" panose="020B0604020202020204" pitchFamily="34" charset="0"/>
              </a:rPr>
              <a:t>Đánh số gói tin (</a:t>
            </a:r>
            <a:r>
              <a:rPr lang="vi-VN" sz="2400" b="0" i="0" dirty="0" err="1">
                <a:effectLst/>
                <a:latin typeface="Arial" panose="020B0604020202020204" pitchFamily="34" charset="0"/>
                <a:cs typeface="Arial" panose="020B0604020202020204" pitchFamily="34" charset="0"/>
              </a:rPr>
              <a:t>IP</a:t>
            </a:r>
            <a:r>
              <a:rPr lang="vi-VN" sz="2400" b="0" i="0" dirty="0">
                <a:effectLst/>
                <a:latin typeface="Arial" panose="020B0604020202020204" pitchFamily="34" charset="0"/>
                <a:cs typeface="Arial" panose="020B0604020202020204" pitchFamily="34" charset="0"/>
              </a:rPr>
              <a:t> </a:t>
            </a:r>
            <a:r>
              <a:rPr lang="vi-VN" sz="2400" b="0" i="0" dirty="0" err="1">
                <a:effectLst/>
                <a:latin typeface="Arial" panose="020B0604020202020204" pitchFamily="34" charset="0"/>
                <a:cs typeface="Arial" panose="020B0604020202020204" pitchFamily="34" charset="0"/>
              </a:rPr>
              <a:t>header</a:t>
            </a:r>
            <a:r>
              <a:rPr lang="vi-VN" sz="2400" b="0" i="0" dirty="0">
                <a:effectLst/>
                <a:latin typeface="Arial" panose="020B0604020202020204" pitchFamily="34" charset="0"/>
                <a:cs typeface="Arial" panose="020B0604020202020204" pitchFamily="34" charset="0"/>
              </a:rPr>
              <a:t>): Đánh số gói tin là một số duy nhất được sử dụng để định tuyến gói tin giữa các máy tính.</a:t>
            </a:r>
          </a:p>
          <a:p>
            <a:pPr algn="l">
              <a:buFont typeface="Arial" panose="020B0604020202020204" pitchFamily="34" charset="0"/>
              <a:buChar char="•"/>
            </a:pPr>
            <a:endParaRPr lang="vi-VN" sz="2400" b="0" i="0" dirty="0">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vi-VN" sz="2400" b="0" i="0" dirty="0">
                <a:effectLst/>
                <a:latin typeface="Arial" panose="020B0604020202020204" pitchFamily="34" charset="0"/>
                <a:cs typeface="Arial" panose="020B0604020202020204" pitchFamily="34" charset="0"/>
              </a:rPr>
              <a:t>Địa chỉ </a:t>
            </a:r>
            <a:r>
              <a:rPr lang="vi-VN" sz="2400" b="0" i="0" dirty="0" err="1">
                <a:effectLst/>
                <a:latin typeface="Arial" panose="020B0604020202020204" pitchFamily="34" charset="0"/>
                <a:cs typeface="Arial" panose="020B0604020202020204" pitchFamily="34" charset="0"/>
              </a:rPr>
              <a:t>IP</a:t>
            </a:r>
            <a:r>
              <a:rPr lang="vi-VN" sz="2400" b="0" i="0" dirty="0">
                <a:effectLst/>
                <a:latin typeface="Arial" panose="020B0604020202020204" pitchFamily="34" charset="0"/>
                <a:cs typeface="Arial" panose="020B0604020202020204" pitchFamily="34" charset="0"/>
              </a:rPr>
              <a:t> nguồn: Địa chỉ </a:t>
            </a:r>
            <a:r>
              <a:rPr lang="vi-VN" sz="2400" b="0" i="0" dirty="0" err="1">
                <a:effectLst/>
                <a:latin typeface="Arial" panose="020B0604020202020204" pitchFamily="34" charset="0"/>
                <a:cs typeface="Arial" panose="020B0604020202020204" pitchFamily="34" charset="0"/>
              </a:rPr>
              <a:t>IP</a:t>
            </a:r>
            <a:r>
              <a:rPr lang="vi-VN" sz="2400" b="0" i="0" dirty="0">
                <a:effectLst/>
                <a:latin typeface="Arial" panose="020B0604020202020204" pitchFamily="34" charset="0"/>
                <a:cs typeface="Arial" panose="020B0604020202020204" pitchFamily="34" charset="0"/>
              </a:rPr>
              <a:t> nguồn là địa chỉ </a:t>
            </a:r>
            <a:r>
              <a:rPr lang="vi-VN" sz="2400" b="0" i="0" dirty="0" err="1">
                <a:effectLst/>
                <a:latin typeface="Arial" panose="020B0604020202020204" pitchFamily="34" charset="0"/>
                <a:cs typeface="Arial" panose="020B0604020202020204" pitchFamily="34" charset="0"/>
              </a:rPr>
              <a:t>IP</a:t>
            </a:r>
            <a:r>
              <a:rPr lang="vi-VN" sz="2400" b="0" i="0" dirty="0">
                <a:effectLst/>
                <a:latin typeface="Arial" panose="020B0604020202020204" pitchFamily="34" charset="0"/>
                <a:cs typeface="Arial" panose="020B0604020202020204" pitchFamily="34" charset="0"/>
              </a:rPr>
              <a:t> của máy tính gửi gói tin.</a:t>
            </a:r>
          </a:p>
          <a:p>
            <a:pPr algn="l">
              <a:buFont typeface="Arial" panose="020B0604020202020204" pitchFamily="34" charset="0"/>
              <a:buChar char="•"/>
            </a:pPr>
            <a:endParaRPr lang="vi-VN" sz="24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vi-VN" sz="2400" b="0" i="0" dirty="0">
                <a:effectLst/>
                <a:latin typeface="Arial" panose="020B0604020202020204" pitchFamily="34" charset="0"/>
                <a:cs typeface="Arial" panose="020B0604020202020204" pitchFamily="34" charset="0"/>
              </a:rPr>
              <a:t>Địa chỉ </a:t>
            </a:r>
            <a:r>
              <a:rPr lang="vi-VN" sz="2400" b="0" i="0" dirty="0" err="1">
                <a:effectLst/>
                <a:latin typeface="Arial" panose="020B0604020202020204" pitchFamily="34" charset="0"/>
                <a:cs typeface="Arial" panose="020B0604020202020204" pitchFamily="34" charset="0"/>
              </a:rPr>
              <a:t>IP</a:t>
            </a:r>
            <a:r>
              <a:rPr lang="vi-VN" sz="2400" b="0" i="0" dirty="0">
                <a:effectLst/>
                <a:latin typeface="Arial" panose="020B0604020202020204" pitchFamily="34" charset="0"/>
                <a:cs typeface="Arial" panose="020B0604020202020204" pitchFamily="34" charset="0"/>
              </a:rPr>
              <a:t> đích: Địa chỉ </a:t>
            </a:r>
            <a:r>
              <a:rPr lang="vi-VN" sz="2400" b="0" i="0" dirty="0" err="1">
                <a:effectLst/>
                <a:latin typeface="Arial" panose="020B0604020202020204" pitchFamily="34" charset="0"/>
                <a:cs typeface="Arial" panose="020B0604020202020204" pitchFamily="34" charset="0"/>
              </a:rPr>
              <a:t>IP</a:t>
            </a:r>
            <a:r>
              <a:rPr lang="vi-VN" sz="2400" b="0" i="0" dirty="0">
                <a:effectLst/>
                <a:latin typeface="Arial" panose="020B0604020202020204" pitchFamily="34" charset="0"/>
                <a:cs typeface="Arial" panose="020B0604020202020204" pitchFamily="34" charset="0"/>
              </a:rPr>
              <a:t> đích là địa chỉ </a:t>
            </a:r>
            <a:r>
              <a:rPr lang="vi-VN" sz="2400" b="0" i="0" dirty="0" err="1">
                <a:effectLst/>
                <a:latin typeface="Arial" panose="020B0604020202020204" pitchFamily="34" charset="0"/>
                <a:cs typeface="Arial" panose="020B0604020202020204" pitchFamily="34" charset="0"/>
              </a:rPr>
              <a:t>IP</a:t>
            </a:r>
            <a:r>
              <a:rPr lang="vi-VN" sz="2400" b="0" i="0" dirty="0">
                <a:effectLst/>
                <a:latin typeface="Arial" panose="020B0604020202020204" pitchFamily="34" charset="0"/>
                <a:cs typeface="Arial" panose="020B0604020202020204" pitchFamily="34" charset="0"/>
              </a:rPr>
              <a:t> của máy tính nhận gói tin.</a:t>
            </a:r>
          </a:p>
          <a:p>
            <a:pPr algn="l">
              <a:buFont typeface="Arial" panose="020B0604020202020204" pitchFamily="34" charset="0"/>
              <a:buChar char="•"/>
            </a:pPr>
            <a:endParaRPr lang="vi-VN" sz="2400" b="0" i="0" dirty="0">
              <a:effectLst/>
              <a:latin typeface="Arial" panose="020B0604020202020204" pitchFamily="34" charset="0"/>
              <a:cs typeface="Arial" panose="020B0604020202020204" pitchFamily="34" charset="0"/>
            </a:endParaRPr>
          </a:p>
          <a:p>
            <a:pPr algn="just">
              <a:buFont typeface="Arial" panose="020B0604020202020204" pitchFamily="34" charset="0"/>
              <a:buChar char="•"/>
            </a:pPr>
            <a:r>
              <a:rPr lang="vi-VN" sz="2400" b="0" i="0" dirty="0">
                <a:effectLst/>
                <a:latin typeface="Arial" panose="020B0604020202020204" pitchFamily="34" charset="0"/>
                <a:cs typeface="Arial" panose="020B0604020202020204" pitchFamily="34" charset="0"/>
              </a:rPr>
              <a:t>Loại dịch vụ (</a:t>
            </a:r>
            <a:r>
              <a:rPr lang="vi-VN" sz="2400" b="0" i="0" dirty="0" err="1">
                <a:effectLst/>
                <a:latin typeface="Arial" panose="020B0604020202020204" pitchFamily="34" charset="0"/>
                <a:cs typeface="Arial" panose="020B0604020202020204" pitchFamily="34" charset="0"/>
              </a:rPr>
              <a:t>TOS</a:t>
            </a:r>
            <a:r>
              <a:rPr lang="vi-VN" sz="2400" b="0" i="0" dirty="0">
                <a:effectLst/>
                <a:latin typeface="Arial" panose="020B0604020202020204" pitchFamily="34" charset="0"/>
                <a:cs typeface="Arial" panose="020B0604020202020204" pitchFamily="34" charset="0"/>
              </a:rPr>
              <a:t>): Loại dịch vụ là một trường được sử dụng để chỉ định mức độ ưu tiên của gói tin.</a:t>
            </a:r>
          </a:p>
          <a:p>
            <a:pPr algn="l">
              <a:buFont typeface="Arial" panose="020B0604020202020204" pitchFamily="34" charset="0"/>
              <a:buChar char="•"/>
            </a:pPr>
            <a:endParaRPr lang="vi-VN" sz="24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vi-VN" sz="2400" b="0" i="0" dirty="0">
                <a:effectLst/>
                <a:latin typeface="Arial" panose="020B0604020202020204" pitchFamily="34" charset="0"/>
                <a:cs typeface="Arial" panose="020B0604020202020204" pitchFamily="34" charset="0"/>
              </a:rPr>
              <a:t>Chiều dài tổng kiểm tra (</a:t>
            </a:r>
            <a:r>
              <a:rPr lang="vi-VN" sz="2400" b="0" i="0" dirty="0" err="1">
                <a:effectLst/>
                <a:latin typeface="Arial" panose="020B0604020202020204" pitchFamily="34" charset="0"/>
                <a:cs typeface="Arial" panose="020B0604020202020204" pitchFamily="34" charset="0"/>
              </a:rPr>
              <a:t>Checksum</a:t>
            </a:r>
            <a:r>
              <a:rPr lang="vi-VN" sz="2400" b="0" i="0" dirty="0">
                <a:effectLst/>
                <a:latin typeface="Arial" panose="020B0604020202020204" pitchFamily="34" charset="0"/>
                <a:cs typeface="Arial" panose="020B0604020202020204" pitchFamily="34" charset="0"/>
              </a:rPr>
              <a:t>): Chiều dài tổng kiểm tra được sử dụng để phát hiện lỗi trong gói tin.</a:t>
            </a:r>
          </a:p>
          <a:p>
            <a:pPr algn="l">
              <a:buFont typeface="Arial" panose="020B0604020202020204" pitchFamily="34" charset="0"/>
              <a:buChar char="•"/>
            </a:pPr>
            <a:endParaRPr lang="vi-VN" sz="2400" b="0" i="0" dirty="0">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vi-VN" sz="2400" b="0" i="0" dirty="0">
                <a:effectLst/>
                <a:latin typeface="Arial" panose="020B0604020202020204" pitchFamily="34" charset="0"/>
                <a:cs typeface="Arial" panose="020B0604020202020204" pitchFamily="34" charset="0"/>
              </a:rPr>
              <a:t>Dữ liệu: Dữ liệu là dữ liệu được truyền giữa hai máy tính.</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Hình ảnh 2"/>
          <p:cNvPicPr>
            <a:picLocks noChangeAspect="1"/>
          </p:cNvPicPr>
          <p:nvPr/>
        </p:nvPicPr>
        <p:blipFill>
          <a:blip r:embed="rId2">
            <a:alphaModFix amt="85000"/>
            <a:extLst>
              <a:ext uri="{BEBA8EAE-BF5A-486C-A8C5-ECC9F3942E4B}">
                <a14:imgProps xmlns:a14="http://schemas.microsoft.com/office/drawing/2010/main">
                  <a14:imgLayer r:embed="rId3">
                    <a14:imgEffect>
                      <a14:artisticGlowEdges/>
                    </a14:imgEffect>
                  </a14:imgLayer>
                </a14:imgProps>
              </a:ext>
            </a:extLst>
          </a:blip>
          <a:stretch>
            <a:fillRect/>
          </a:stretch>
        </p:blipFill>
        <p:spPr>
          <a:xfrm>
            <a:off x="209551" y="1219915"/>
            <a:ext cx="5114924" cy="2685335"/>
          </a:xfrm>
          <a:prstGeom prst="rect">
            <a:avLst/>
          </a:prstGeom>
          <a:ln>
            <a:noFill/>
          </a:ln>
          <a:effectLst>
            <a:softEdge rad="112500"/>
          </a:effectLst>
        </p:spPr>
      </p:pic>
      <p:sp>
        <p:nvSpPr>
          <p:cNvPr id="5" name="Hộp Văn bản 4"/>
          <p:cNvSpPr txBox="1"/>
          <p:nvPr/>
        </p:nvSpPr>
        <p:spPr>
          <a:xfrm>
            <a:off x="5753102" y="1219915"/>
            <a:ext cx="6105524" cy="3046988"/>
          </a:xfrm>
          <a:prstGeom prst="rect">
            <a:avLst/>
          </a:prstGeom>
          <a:noFill/>
        </p:spPr>
        <p:txBody>
          <a:bodyPr wrap="square">
            <a:spAutoFit/>
          </a:bodyPr>
          <a:lstStyle/>
          <a:p>
            <a:pPr algn="just"/>
            <a:r>
              <a:rPr lang="vi-VN" sz="2400" b="0" i="0" dirty="0" err="1">
                <a:effectLst/>
                <a:latin typeface="Arial" panose="020B0604020202020204" pitchFamily="34" charset="0"/>
                <a:cs typeface="Arial" panose="020B0604020202020204" pitchFamily="34" charset="0"/>
              </a:rPr>
              <a:t>Wireshark</a:t>
            </a:r>
            <a:r>
              <a:rPr lang="vi-VN" sz="2400" b="0" i="0" dirty="0">
                <a:effectLst/>
                <a:latin typeface="Arial" panose="020B0604020202020204" pitchFamily="34" charset="0"/>
                <a:cs typeface="Arial" panose="020B0604020202020204" pitchFamily="34" charset="0"/>
              </a:rPr>
              <a:t> có thể được sử dụng để tìm hiểu về cách thức hoạt động của mạng. </a:t>
            </a:r>
            <a:r>
              <a:rPr lang="vi-VN" sz="2400" b="0" i="0" dirty="0" err="1">
                <a:effectLst/>
                <a:latin typeface="Arial" panose="020B0604020202020204" pitchFamily="34" charset="0"/>
                <a:cs typeface="Arial" panose="020B0604020202020204" pitchFamily="34" charset="0"/>
              </a:rPr>
              <a:t>Wireshark</a:t>
            </a:r>
            <a:r>
              <a:rPr lang="vi-VN" sz="2400" b="0" i="0" dirty="0">
                <a:effectLst/>
                <a:latin typeface="Arial" panose="020B0604020202020204" pitchFamily="34" charset="0"/>
                <a:cs typeface="Arial" panose="020B0604020202020204" pitchFamily="34" charset="0"/>
              </a:rPr>
              <a:t> có thể được sử dụng để giải quyết các sự cố mạng.</a:t>
            </a:r>
          </a:p>
          <a:p>
            <a:pPr algn="just"/>
            <a:r>
              <a:rPr lang="vi-VN" sz="2400" b="0" i="0" dirty="0" err="1">
                <a:effectLst/>
                <a:latin typeface="Arial" panose="020B0604020202020204" pitchFamily="34" charset="0"/>
                <a:cs typeface="Arial" panose="020B0604020202020204" pitchFamily="34" charset="0"/>
              </a:rPr>
              <a:t>Wireshark</a:t>
            </a:r>
            <a:r>
              <a:rPr lang="vi-VN" sz="2400" b="0" i="0" dirty="0">
                <a:effectLst/>
                <a:latin typeface="Arial" panose="020B0604020202020204" pitchFamily="34" charset="0"/>
                <a:cs typeface="Arial" panose="020B0604020202020204" pitchFamily="34" charset="0"/>
              </a:rPr>
              <a:t> có thể được sử dụng để tìm hiểu về cách thức hoạt động của mạng. </a:t>
            </a:r>
            <a:r>
              <a:rPr lang="vi-VN" sz="2400" b="0" i="0" dirty="0" err="1">
                <a:effectLst/>
                <a:latin typeface="Arial" panose="020B0604020202020204" pitchFamily="34" charset="0"/>
                <a:cs typeface="Arial" panose="020B0604020202020204" pitchFamily="34" charset="0"/>
              </a:rPr>
              <a:t>Wireshark</a:t>
            </a:r>
            <a:r>
              <a:rPr lang="vi-VN" sz="2400" b="0" i="0" dirty="0">
                <a:effectLst/>
                <a:latin typeface="Arial" panose="020B0604020202020204" pitchFamily="34" charset="0"/>
                <a:cs typeface="Arial" panose="020B0604020202020204" pitchFamily="34" charset="0"/>
              </a:rPr>
              <a:t> có thể được sử dụng để giải quyết các sự cố mạng.</a:t>
            </a:r>
            <a:endParaRPr lang="en-US" sz="2400" dirty="0">
              <a:latin typeface="Arial" panose="020B0604020202020204" pitchFamily="34" charset="0"/>
              <a:cs typeface="Arial" panose="020B0604020202020204" pitchFamily="34" charset="0"/>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ạch điện">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 design</Template>
  <TotalTime>22</TotalTime>
  <Words>1482</Words>
  <Application>Microsoft Office PowerPoint</Application>
  <PresentationFormat>Màn hình rộng</PresentationFormat>
  <Paragraphs>83</Paragraphs>
  <Slides>27</Slides>
  <Notes>1</Notes>
  <HiddenSlides>0</HiddenSlides>
  <MMClips>0</MMClips>
  <ScaleCrop>false</ScaleCrop>
  <HeadingPairs>
    <vt:vector size="6" baseType="variant">
      <vt:variant>
        <vt:lpstr>Phông được Dùng</vt:lpstr>
      </vt:variant>
      <vt:variant>
        <vt:i4>6</vt:i4>
      </vt:variant>
      <vt:variant>
        <vt:lpstr>Chủ đề</vt:lpstr>
      </vt:variant>
      <vt:variant>
        <vt:i4>1</vt:i4>
      </vt:variant>
      <vt:variant>
        <vt:lpstr>Tiêu đề Bản chiếu</vt:lpstr>
      </vt:variant>
      <vt:variant>
        <vt:i4>27</vt:i4>
      </vt:variant>
    </vt:vector>
  </HeadingPairs>
  <TitlesOfParts>
    <vt:vector size="34" baseType="lpstr">
      <vt:lpstr>Arial</vt:lpstr>
      <vt:lpstr>Calibri</vt:lpstr>
      <vt:lpstr>Dubai Light</vt:lpstr>
      <vt:lpstr>Google Sans</vt:lpstr>
      <vt:lpstr>Times New Roman</vt:lpstr>
      <vt:lpstr>Tw Cen MT</vt:lpstr>
      <vt:lpstr>Mạch điện</vt:lpstr>
      <vt:lpstr>Phân tích gói tin TCP/IP sử dụng phần mềm Wireshark</vt:lpstr>
      <vt:lpstr>mô hình TCP/IP Là Gì ?</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 Ta phân tích các lớp của mô hình TCP/IP với gói tin mà wireshark bắt được</vt:lpstr>
      <vt:lpstr> Hai dòng đầu tiên ta thấy là tầng Physical</vt:lpstr>
      <vt:lpstr>Bản trình bày PowerPoint</vt:lpstr>
      <vt:lpstr> Dòng Thứ 3 là tầng Network.</vt:lpstr>
      <vt:lpstr>Bản trình bày PowerPoint</vt:lpstr>
      <vt:lpstr>Bản trình bày PowerPoint</vt:lpstr>
      <vt:lpstr> Dòng Thứ 5 LÀ tầng Aplication</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thanh binh pham</dc:creator>
  <cp:lastModifiedBy>thanh binh pham</cp:lastModifiedBy>
  <cp:revision>2</cp:revision>
  <dcterms:created xsi:type="dcterms:W3CDTF">2023-08-06T13:57:00Z</dcterms:created>
  <dcterms:modified xsi:type="dcterms:W3CDTF">2023-08-07T15:24:57Z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ICV">
    <vt:lpwstr>124AC56A8DC64368B8940BBE566C52FA</vt:lpwstr>
  </property>
  <property fmtid="{D5CDD505-2E9C-101B-9397-08002B2CF9AE}" pid="4" name="KSOProductBuildVer">
    <vt:lpwstr>1033-11.2.0.11537</vt:lpwstr>
  </property>
</Properties>
</file>